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93" r:id="rId2"/>
    <p:sldId id="256" r:id="rId3"/>
    <p:sldId id="278" r:id="rId4"/>
    <p:sldId id="276" r:id="rId5"/>
    <p:sldId id="272" r:id="rId6"/>
    <p:sldId id="282" r:id="rId7"/>
    <p:sldId id="260" r:id="rId8"/>
    <p:sldId id="261" r:id="rId9"/>
    <p:sldId id="262" r:id="rId10"/>
    <p:sldId id="294" r:id="rId11"/>
    <p:sldId id="295" r:id="rId12"/>
    <p:sldId id="296" r:id="rId13"/>
    <p:sldId id="297" r:id="rId14"/>
    <p:sldId id="298" r:id="rId15"/>
    <p:sldId id="299" r:id="rId16"/>
    <p:sldId id="292" r:id="rId17"/>
    <p:sldId id="264" r:id="rId18"/>
    <p:sldId id="265" r:id="rId19"/>
    <p:sldId id="266" r:id="rId20"/>
    <p:sldId id="283" r:id="rId21"/>
    <p:sldId id="288" r:id="rId22"/>
    <p:sldId id="287" r:id="rId23"/>
    <p:sldId id="285" r:id="rId24"/>
    <p:sldId id="286" r:id="rId25"/>
    <p:sldId id="284" r:id="rId26"/>
    <p:sldId id="300" r:id="rId2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6600FF"/>
    <a:srgbClr val="CCCCFF"/>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0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4A227C-C91F-4047-91EB-2760931352FE}" type="datetimeFigureOut">
              <a:rPr lang="es-ES" smtClean="0"/>
              <a:t>23/09/2021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B035D9-86DB-450E-BE17-58337FE621E2}" type="slidenum">
              <a:rPr lang="es-ES" smtClean="0"/>
              <a:t>‹Nº›</a:t>
            </a:fld>
            <a:endParaRPr lang="es-ES"/>
          </a:p>
        </p:txBody>
      </p:sp>
    </p:spTree>
    <p:extLst>
      <p:ext uri="{BB962C8B-B14F-4D97-AF65-F5344CB8AC3E}">
        <p14:creationId xmlns:p14="http://schemas.microsoft.com/office/powerpoint/2010/main" val="74557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Marcador de imagen de diapositiva"/>
          <p:cNvSpPr>
            <a:spLocks noGrp="1" noRot="1" noChangeAspect="1" noTextEdit="1"/>
          </p:cNvSpPr>
          <p:nvPr>
            <p:ph type="sldImg"/>
          </p:nvPr>
        </p:nvSpPr>
        <p:spPr>
          <a:ln/>
        </p:spPr>
      </p:sp>
      <p:sp>
        <p:nvSpPr>
          <p:cNvPr id="75779"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ltLang="es-CL" smtClean="0"/>
          </a:p>
        </p:txBody>
      </p:sp>
      <p:sp>
        <p:nvSpPr>
          <p:cNvPr id="106500" name="3 Marcador de número de diapositiva"/>
          <p:cNvSpPr>
            <a:spLocks noGrp="1"/>
          </p:cNvSpPr>
          <p:nvPr>
            <p:ph type="sldNum" sz="quarter" idx="5"/>
          </p:nvPr>
        </p:nvSpPr>
        <p:spPr/>
        <p:txBody>
          <a:bodyPr/>
          <a:lstStyle/>
          <a:p>
            <a:pPr>
              <a:defRPr/>
            </a:pPr>
            <a:fld id="{8FF1388B-D8AF-498D-9FE7-80DA97D89D69}" type="slidenum">
              <a:rPr lang="es-MX" smtClean="0"/>
              <a:pPr>
                <a:defRPr/>
              </a:pPr>
              <a:t>1</a:t>
            </a:fld>
            <a:endParaRPr lang="es-MX"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1 Marcador de imagen de diapositiva"/>
          <p:cNvSpPr>
            <a:spLocks noGrp="1" noRot="1" noChangeAspect="1" noTextEdit="1"/>
          </p:cNvSpPr>
          <p:nvPr>
            <p:ph type="sldImg"/>
          </p:nvPr>
        </p:nvSpPr>
        <p:spPr>
          <a:ln/>
        </p:spPr>
      </p:sp>
      <p:sp>
        <p:nvSpPr>
          <p:cNvPr id="75779" name="2 Marcador de notas"/>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altLang="es-CL" smtClean="0"/>
          </a:p>
        </p:txBody>
      </p:sp>
      <p:sp>
        <p:nvSpPr>
          <p:cNvPr id="106500" name="3 Marcador de número de diapositiva"/>
          <p:cNvSpPr>
            <a:spLocks noGrp="1"/>
          </p:cNvSpPr>
          <p:nvPr>
            <p:ph type="sldNum" sz="quarter" idx="5"/>
          </p:nvPr>
        </p:nvSpPr>
        <p:spPr/>
        <p:txBody>
          <a:bodyPr/>
          <a:lstStyle/>
          <a:p>
            <a:pPr>
              <a:defRPr/>
            </a:pPr>
            <a:fld id="{8FF1388B-D8AF-498D-9FE7-80DA97D89D69}" type="slidenum">
              <a:rPr lang="es-MX" smtClean="0"/>
              <a:pPr>
                <a:defRPr/>
              </a:pPr>
              <a:t>26</a:t>
            </a:fld>
            <a:endParaRPr lang="es-MX"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256B4376-766C-4D4E-986B-986B1F63B654}" type="datetimeFigureOut">
              <a:rPr lang="es-ES" smtClean="0"/>
              <a:t>23/09/2021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A90601-EEFE-4A44-96E0-ADEEB1EFB583}" type="slidenum">
              <a:rPr lang="es-ES" smtClean="0"/>
              <a:t>‹Nº›</a:t>
            </a:fld>
            <a:endParaRPr lang="es-ES"/>
          </a:p>
        </p:txBody>
      </p:sp>
    </p:spTree>
    <p:extLst>
      <p:ext uri="{BB962C8B-B14F-4D97-AF65-F5344CB8AC3E}">
        <p14:creationId xmlns:p14="http://schemas.microsoft.com/office/powerpoint/2010/main" val="2799874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56B4376-766C-4D4E-986B-986B1F63B654}" type="datetimeFigureOut">
              <a:rPr lang="es-ES" smtClean="0"/>
              <a:t>23/09/2021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A90601-EEFE-4A44-96E0-ADEEB1EFB583}" type="slidenum">
              <a:rPr lang="es-ES" smtClean="0"/>
              <a:t>‹Nº›</a:t>
            </a:fld>
            <a:endParaRPr lang="es-ES"/>
          </a:p>
        </p:txBody>
      </p:sp>
    </p:spTree>
    <p:extLst>
      <p:ext uri="{BB962C8B-B14F-4D97-AF65-F5344CB8AC3E}">
        <p14:creationId xmlns:p14="http://schemas.microsoft.com/office/powerpoint/2010/main" val="140484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56B4376-766C-4D4E-986B-986B1F63B654}" type="datetimeFigureOut">
              <a:rPr lang="es-ES" smtClean="0"/>
              <a:t>23/09/2021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A90601-EEFE-4A44-96E0-ADEEB1EFB583}" type="slidenum">
              <a:rPr lang="es-ES" smtClean="0"/>
              <a:t>‹Nº›</a:t>
            </a:fld>
            <a:endParaRPr lang="es-ES"/>
          </a:p>
        </p:txBody>
      </p:sp>
    </p:spTree>
    <p:extLst>
      <p:ext uri="{BB962C8B-B14F-4D97-AF65-F5344CB8AC3E}">
        <p14:creationId xmlns:p14="http://schemas.microsoft.com/office/powerpoint/2010/main" val="1595251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56B4376-766C-4D4E-986B-986B1F63B654}" type="datetimeFigureOut">
              <a:rPr lang="es-ES" smtClean="0"/>
              <a:t>23/09/2021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A90601-EEFE-4A44-96E0-ADEEB1EFB583}" type="slidenum">
              <a:rPr lang="es-ES" smtClean="0"/>
              <a:t>‹Nº›</a:t>
            </a:fld>
            <a:endParaRPr lang="es-ES"/>
          </a:p>
        </p:txBody>
      </p:sp>
    </p:spTree>
    <p:extLst>
      <p:ext uri="{BB962C8B-B14F-4D97-AF65-F5344CB8AC3E}">
        <p14:creationId xmlns:p14="http://schemas.microsoft.com/office/powerpoint/2010/main" val="3119961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56B4376-766C-4D4E-986B-986B1F63B654}" type="datetimeFigureOut">
              <a:rPr lang="es-ES" smtClean="0"/>
              <a:t>23/09/2021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4A90601-EEFE-4A44-96E0-ADEEB1EFB583}" type="slidenum">
              <a:rPr lang="es-ES" smtClean="0"/>
              <a:t>‹Nº›</a:t>
            </a:fld>
            <a:endParaRPr lang="es-ES"/>
          </a:p>
        </p:txBody>
      </p:sp>
    </p:spTree>
    <p:extLst>
      <p:ext uri="{BB962C8B-B14F-4D97-AF65-F5344CB8AC3E}">
        <p14:creationId xmlns:p14="http://schemas.microsoft.com/office/powerpoint/2010/main" val="1216437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56B4376-766C-4D4E-986B-986B1F63B654}" type="datetimeFigureOut">
              <a:rPr lang="es-ES" smtClean="0"/>
              <a:t>23/09/2021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4A90601-EEFE-4A44-96E0-ADEEB1EFB583}" type="slidenum">
              <a:rPr lang="es-ES" smtClean="0"/>
              <a:t>‹Nº›</a:t>
            </a:fld>
            <a:endParaRPr lang="es-ES"/>
          </a:p>
        </p:txBody>
      </p:sp>
    </p:spTree>
    <p:extLst>
      <p:ext uri="{BB962C8B-B14F-4D97-AF65-F5344CB8AC3E}">
        <p14:creationId xmlns:p14="http://schemas.microsoft.com/office/powerpoint/2010/main" val="519445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56B4376-766C-4D4E-986B-986B1F63B654}" type="datetimeFigureOut">
              <a:rPr lang="es-ES" smtClean="0"/>
              <a:t>23/09/2021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4A90601-EEFE-4A44-96E0-ADEEB1EFB583}" type="slidenum">
              <a:rPr lang="es-ES" smtClean="0"/>
              <a:t>‹Nº›</a:t>
            </a:fld>
            <a:endParaRPr lang="es-ES"/>
          </a:p>
        </p:txBody>
      </p:sp>
    </p:spTree>
    <p:extLst>
      <p:ext uri="{BB962C8B-B14F-4D97-AF65-F5344CB8AC3E}">
        <p14:creationId xmlns:p14="http://schemas.microsoft.com/office/powerpoint/2010/main" val="953976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56B4376-766C-4D4E-986B-986B1F63B654}" type="datetimeFigureOut">
              <a:rPr lang="es-ES" smtClean="0"/>
              <a:t>23/09/2021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4A90601-EEFE-4A44-96E0-ADEEB1EFB583}" type="slidenum">
              <a:rPr lang="es-ES" smtClean="0"/>
              <a:t>‹Nº›</a:t>
            </a:fld>
            <a:endParaRPr lang="es-ES"/>
          </a:p>
        </p:txBody>
      </p:sp>
    </p:spTree>
    <p:extLst>
      <p:ext uri="{BB962C8B-B14F-4D97-AF65-F5344CB8AC3E}">
        <p14:creationId xmlns:p14="http://schemas.microsoft.com/office/powerpoint/2010/main" val="1138234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56B4376-766C-4D4E-986B-986B1F63B654}" type="datetimeFigureOut">
              <a:rPr lang="es-ES" smtClean="0"/>
              <a:t>23/09/2021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4A90601-EEFE-4A44-96E0-ADEEB1EFB583}" type="slidenum">
              <a:rPr lang="es-ES" smtClean="0"/>
              <a:t>‹Nº›</a:t>
            </a:fld>
            <a:endParaRPr lang="es-ES"/>
          </a:p>
        </p:txBody>
      </p:sp>
    </p:spTree>
    <p:extLst>
      <p:ext uri="{BB962C8B-B14F-4D97-AF65-F5344CB8AC3E}">
        <p14:creationId xmlns:p14="http://schemas.microsoft.com/office/powerpoint/2010/main" val="667236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56B4376-766C-4D4E-986B-986B1F63B654}" type="datetimeFigureOut">
              <a:rPr lang="es-ES" smtClean="0"/>
              <a:t>23/09/2021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4A90601-EEFE-4A44-96E0-ADEEB1EFB583}" type="slidenum">
              <a:rPr lang="es-ES" smtClean="0"/>
              <a:t>‹Nº›</a:t>
            </a:fld>
            <a:endParaRPr lang="es-ES"/>
          </a:p>
        </p:txBody>
      </p:sp>
    </p:spTree>
    <p:extLst>
      <p:ext uri="{BB962C8B-B14F-4D97-AF65-F5344CB8AC3E}">
        <p14:creationId xmlns:p14="http://schemas.microsoft.com/office/powerpoint/2010/main" val="2984846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56B4376-766C-4D4E-986B-986B1F63B654}" type="datetimeFigureOut">
              <a:rPr lang="es-ES" smtClean="0"/>
              <a:t>23/09/2021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4A90601-EEFE-4A44-96E0-ADEEB1EFB583}" type="slidenum">
              <a:rPr lang="es-ES" smtClean="0"/>
              <a:t>‹Nº›</a:t>
            </a:fld>
            <a:endParaRPr lang="es-ES"/>
          </a:p>
        </p:txBody>
      </p:sp>
    </p:spTree>
    <p:extLst>
      <p:ext uri="{BB962C8B-B14F-4D97-AF65-F5344CB8AC3E}">
        <p14:creationId xmlns:p14="http://schemas.microsoft.com/office/powerpoint/2010/main" val="2238848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6B4376-766C-4D4E-986B-986B1F63B654}" type="datetimeFigureOut">
              <a:rPr lang="es-ES" smtClean="0"/>
              <a:t>23/09/2021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A90601-EEFE-4A44-96E0-ADEEB1EFB583}" type="slidenum">
              <a:rPr lang="es-ES" smtClean="0"/>
              <a:t>‹Nº›</a:t>
            </a:fld>
            <a:endParaRPr lang="es-ES"/>
          </a:p>
        </p:txBody>
      </p:sp>
    </p:spTree>
    <p:extLst>
      <p:ext uri="{BB962C8B-B14F-4D97-AF65-F5344CB8AC3E}">
        <p14:creationId xmlns:p14="http://schemas.microsoft.com/office/powerpoint/2010/main" val="2222485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hyperlink" Target="https://www.dt.gob.cl/legislacion/1624/w3-article-103639.html" TargetMode="Externa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hyperlink" Target="https://www.dt.gob.cl/legislacion/1624/w3-article-103639.html" TargetMode="Externa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hyperlink" Target="https://www4.sii.cl/gabineteAdmInternet/descargaArchivo?nombreDocumento=2939-17/12/2020.pdf&amp;extension=pdf&amp;acc=download&amp;id=c410e2c5-4164-4046-bca5-6670d9da58ab&amp;mediaType=application/pdf" TargetMode="Externa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hyperlink" Target="https://www4.sii.cl/gabineteAdmInternet/descargaArchivo?nombreDocumento=691-12/03/2021.pdf&amp;extension=pdf&amp;acc=download&amp;id=a78640bd-7e40-420e-a5c8-cf11e12b554d&amp;mediaType=application/pdf"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www4.sii.cl/gabineteAdmInternet/descargaArchivo?nombreDocumento=2649-19/11/2020.pdf&amp;extension=pdf&amp;acc=download&amp;id=97e93d85-32a9-44e2-933f-375cd5dec1f2&amp;mediaType=application/pdf" TargetMode="Externa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hyperlink" Target="https://www4.sii.cl/gabineteAdmInternet/descargaArchivo?nombreDocumento=780-25/03/2021.pdf&amp;extension=pdf&amp;acc=download&amp;id=a91113c4-41ae-48cf-83b0-20d088bfd0ad&amp;mediaType=application/pdf" TargetMode="Externa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hyperlink" Target="https://www4.sii.cl/gabineteAdmInternet/descargaArchivo?nombreDocumento=2717-23/11/2020.pdf&amp;extension=pdf&amp;acc=download&amp;id=9fe16b80-d330-4529-8069-ebe6bdba8ebd&amp;mediaType=application/pdf"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58707" y="1544002"/>
            <a:ext cx="9144000" cy="286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pitchFamily="18" charset="0"/>
                <a:cs typeface="Arial" charset="0"/>
              </a:defRPr>
            </a:lvl1pPr>
            <a:lvl2pPr marL="742950" indent="-285750" eaLnBrk="0" hangingPunct="0">
              <a:defRPr sz="2000">
                <a:solidFill>
                  <a:schemeClr val="tx1"/>
                </a:solidFill>
                <a:latin typeface="Times New Roman" pitchFamily="18" charset="0"/>
                <a:cs typeface="Arial" charset="0"/>
              </a:defRPr>
            </a:lvl2pPr>
            <a:lvl3pPr marL="1143000" indent="-228600" eaLnBrk="0" hangingPunct="0">
              <a:defRPr sz="2000">
                <a:solidFill>
                  <a:schemeClr val="tx1"/>
                </a:solidFill>
                <a:latin typeface="Times New Roman" pitchFamily="18" charset="0"/>
                <a:cs typeface="Arial" charset="0"/>
              </a:defRPr>
            </a:lvl3pPr>
            <a:lvl4pPr marL="1600200" indent="-228600" eaLnBrk="0" hangingPunct="0">
              <a:defRPr sz="2000">
                <a:solidFill>
                  <a:schemeClr val="tx1"/>
                </a:solidFill>
                <a:latin typeface="Times New Roman" pitchFamily="18" charset="0"/>
                <a:cs typeface="Arial" charset="0"/>
              </a:defRPr>
            </a:lvl4pPr>
            <a:lvl5pPr marL="2057400" indent="-228600" eaLnBrk="0" hangingPunct="0">
              <a:defRPr sz="20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0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0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0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000">
                <a:solidFill>
                  <a:schemeClr val="tx1"/>
                </a:solidFill>
                <a:latin typeface="Times New Roman" pitchFamily="18" charset="0"/>
                <a:cs typeface="Arial" charset="0"/>
              </a:defRPr>
            </a:lvl9pPr>
          </a:lstStyle>
          <a:p>
            <a:pPr algn="ctr" eaLnBrk="1" hangingPunct="1"/>
            <a:r>
              <a:rPr lang="es-ES" altLang="es-CL" sz="2400" b="1" dirty="0" smtClean="0">
                <a:latin typeface="+mn-lt"/>
              </a:rPr>
              <a:t>SEMINARIO</a:t>
            </a:r>
            <a:endParaRPr lang="es-ES" altLang="es-CL" sz="2400" b="1" dirty="0">
              <a:latin typeface="+mn-lt"/>
            </a:endParaRPr>
          </a:p>
          <a:p>
            <a:pPr algn="ctr" eaLnBrk="1" hangingPunct="1"/>
            <a:endParaRPr lang="es-ES" altLang="es-CL" sz="2800" b="1" dirty="0">
              <a:solidFill>
                <a:srgbClr val="FF3300"/>
              </a:solidFill>
              <a:latin typeface="+mn-lt"/>
            </a:endParaRPr>
          </a:p>
          <a:p>
            <a:pPr algn="ctr" defTabSz="0">
              <a:buClr>
                <a:schemeClr val="tx2"/>
              </a:buClr>
              <a:defRPr/>
            </a:pPr>
            <a:r>
              <a:rPr lang="es-CL" sz="2800" b="1" kern="0" cap="all" dirty="0">
                <a:solidFill>
                  <a:srgbClr val="FA6400"/>
                </a:solidFill>
                <a:latin typeface="Arial" charset="0"/>
                <a:ea typeface="ヒラギノ角ゴ Pro W3" charset="0"/>
                <a:cs typeface="ヒラギノ角ゴ Pro W3" charset="0"/>
              </a:rPr>
              <a:t>REMUNERACIONES DE LOS PROPIETARIOS </a:t>
            </a:r>
            <a:endParaRPr lang="es-CL" sz="2800" b="1" kern="0" cap="all" dirty="0" smtClean="0">
              <a:solidFill>
                <a:srgbClr val="FA6400"/>
              </a:solidFill>
              <a:latin typeface="Arial" charset="0"/>
              <a:ea typeface="ヒラギノ角ゴ Pro W3" charset="0"/>
              <a:cs typeface="ヒラギノ角ゴ Pro W3" charset="0"/>
            </a:endParaRPr>
          </a:p>
          <a:p>
            <a:pPr algn="ctr" defTabSz="0">
              <a:buClr>
                <a:schemeClr val="tx2"/>
              </a:buClr>
              <a:defRPr/>
            </a:pPr>
            <a:r>
              <a:rPr lang="es-CL" sz="2800" b="1" kern="0" cap="all" dirty="0" smtClean="0">
                <a:solidFill>
                  <a:srgbClr val="FA6400"/>
                </a:solidFill>
                <a:latin typeface="Arial" charset="0"/>
                <a:ea typeface="ヒラギノ角ゴ Pro W3" charset="0"/>
                <a:cs typeface="ヒラギノ角ゴ Pro W3" charset="0"/>
              </a:rPr>
              <a:t>Y RELACIONADOS</a:t>
            </a:r>
          </a:p>
          <a:p>
            <a:pPr algn="ctr" defTabSz="0">
              <a:buClr>
                <a:schemeClr val="tx2"/>
              </a:buClr>
              <a:defRPr/>
            </a:pPr>
            <a:endParaRPr lang="es-CL" sz="2400" b="1" kern="0" cap="all" dirty="0" smtClean="0">
              <a:solidFill>
                <a:srgbClr val="FA6400"/>
              </a:solidFill>
              <a:latin typeface="Arial" charset="0"/>
              <a:ea typeface="ヒラギノ角ゴ Pro W3" charset="0"/>
              <a:cs typeface="ヒラギノ角ゴ Pro W3" charset="0"/>
            </a:endParaRPr>
          </a:p>
          <a:p>
            <a:pPr algn="ctr" eaLnBrk="1" hangingPunct="1"/>
            <a:endParaRPr lang="es-ES" altLang="es-CL" sz="2400" dirty="0">
              <a:solidFill>
                <a:srgbClr val="0070C0"/>
              </a:solidFill>
              <a:latin typeface="+mn-lt"/>
            </a:endParaRPr>
          </a:p>
        </p:txBody>
      </p:sp>
      <p:sp>
        <p:nvSpPr>
          <p:cNvPr id="5" name="2 Subtítulo"/>
          <p:cNvSpPr txBox="1">
            <a:spLocks noChangeArrowheads="1"/>
          </p:cNvSpPr>
          <p:nvPr/>
        </p:nvSpPr>
        <p:spPr bwMode="auto">
          <a:xfrm>
            <a:off x="1031875" y="4200525"/>
            <a:ext cx="6686550" cy="452438"/>
          </a:xfrm>
          <a:prstGeom prst="rect">
            <a:avLst/>
          </a:prstGeom>
          <a:noFill/>
          <a:ln>
            <a:noFill/>
          </a:ln>
        </p:spPr>
        <p:txBody>
          <a:bodyPr lIns="91430" tIns="45715" rIns="91430" bIns="45715"/>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148" indent="0" algn="ctr" rtl="0" eaLnBrk="0" fontAlgn="base" hangingPunct="0">
              <a:spcBef>
                <a:spcPct val="20000"/>
              </a:spcBef>
              <a:spcAft>
                <a:spcPct val="0"/>
              </a:spcAft>
              <a:buNone/>
              <a:defRPr sz="2800">
                <a:solidFill>
                  <a:schemeClr val="tx1"/>
                </a:solidFill>
                <a:latin typeface="+mn-lt"/>
              </a:defRPr>
            </a:lvl2pPr>
            <a:lvl3pPr marL="914297" indent="0" algn="ctr" rtl="0" eaLnBrk="0" fontAlgn="base" hangingPunct="0">
              <a:spcBef>
                <a:spcPct val="20000"/>
              </a:spcBef>
              <a:spcAft>
                <a:spcPct val="0"/>
              </a:spcAft>
              <a:buNone/>
              <a:defRPr sz="2400">
                <a:solidFill>
                  <a:schemeClr val="tx1"/>
                </a:solidFill>
                <a:latin typeface="+mn-lt"/>
              </a:defRPr>
            </a:lvl3pPr>
            <a:lvl4pPr marL="1371446" indent="0" algn="ctr" rtl="0" eaLnBrk="0" fontAlgn="base" hangingPunct="0">
              <a:spcBef>
                <a:spcPct val="20000"/>
              </a:spcBef>
              <a:spcAft>
                <a:spcPct val="0"/>
              </a:spcAft>
              <a:buNone/>
              <a:defRPr sz="2000">
                <a:solidFill>
                  <a:schemeClr val="tx1"/>
                </a:solidFill>
                <a:latin typeface="+mn-lt"/>
              </a:defRPr>
            </a:lvl4pPr>
            <a:lvl5pPr marL="1828594" indent="0" algn="ctr" rtl="0" eaLnBrk="0" fontAlgn="base" hangingPunct="0">
              <a:spcBef>
                <a:spcPct val="20000"/>
              </a:spcBef>
              <a:spcAft>
                <a:spcPct val="0"/>
              </a:spcAft>
              <a:buNone/>
              <a:defRPr sz="2000">
                <a:solidFill>
                  <a:schemeClr val="tx1"/>
                </a:solidFill>
                <a:latin typeface="+mn-lt"/>
              </a:defRPr>
            </a:lvl5pPr>
            <a:lvl6pPr marL="2285742" indent="0" algn="ctr" rtl="0" fontAlgn="base">
              <a:spcBef>
                <a:spcPct val="20000"/>
              </a:spcBef>
              <a:spcAft>
                <a:spcPct val="0"/>
              </a:spcAft>
              <a:buNone/>
              <a:defRPr sz="2000">
                <a:solidFill>
                  <a:schemeClr val="tx1"/>
                </a:solidFill>
                <a:latin typeface="+mn-lt"/>
              </a:defRPr>
            </a:lvl6pPr>
            <a:lvl7pPr marL="2742891" indent="0" algn="ctr" rtl="0" fontAlgn="base">
              <a:spcBef>
                <a:spcPct val="20000"/>
              </a:spcBef>
              <a:spcAft>
                <a:spcPct val="0"/>
              </a:spcAft>
              <a:buNone/>
              <a:defRPr sz="2000">
                <a:solidFill>
                  <a:schemeClr val="tx1"/>
                </a:solidFill>
                <a:latin typeface="+mn-lt"/>
              </a:defRPr>
            </a:lvl7pPr>
            <a:lvl8pPr marL="3200040" indent="0" algn="ctr" rtl="0" fontAlgn="base">
              <a:spcBef>
                <a:spcPct val="20000"/>
              </a:spcBef>
              <a:spcAft>
                <a:spcPct val="0"/>
              </a:spcAft>
              <a:buNone/>
              <a:defRPr sz="2000">
                <a:solidFill>
                  <a:schemeClr val="tx1"/>
                </a:solidFill>
                <a:latin typeface="+mn-lt"/>
              </a:defRPr>
            </a:lvl8pPr>
            <a:lvl9pPr marL="3657190" indent="0" algn="ctr" rtl="0" fontAlgn="base">
              <a:spcBef>
                <a:spcPct val="20000"/>
              </a:spcBef>
              <a:spcAft>
                <a:spcPct val="0"/>
              </a:spcAft>
              <a:buNone/>
              <a:defRPr sz="2000">
                <a:solidFill>
                  <a:schemeClr val="tx1"/>
                </a:solidFill>
                <a:latin typeface="+mn-lt"/>
              </a:defRPr>
            </a:lvl9pPr>
          </a:lstStyle>
          <a:p>
            <a:pPr>
              <a:defRPr/>
            </a:pPr>
            <a:r>
              <a:rPr lang="es-ES" altLang="es-CL" sz="1600" b="1" kern="0" dirty="0" smtClean="0">
                <a:solidFill>
                  <a:srgbClr val="002060"/>
                </a:solidFill>
              </a:rPr>
              <a:t>Relator:</a:t>
            </a:r>
            <a:endParaRPr lang="es-ES" altLang="es-CL" sz="1200" b="1" kern="0" dirty="0">
              <a:solidFill>
                <a:srgbClr val="002060"/>
              </a:solidFill>
            </a:endParaRPr>
          </a:p>
        </p:txBody>
      </p:sp>
      <p:sp>
        <p:nvSpPr>
          <p:cNvPr id="7" name="2 Subtítulo"/>
          <p:cNvSpPr txBox="1">
            <a:spLocks noChangeArrowheads="1"/>
          </p:cNvSpPr>
          <p:nvPr/>
        </p:nvSpPr>
        <p:spPr bwMode="auto">
          <a:xfrm>
            <a:off x="0" y="4652963"/>
            <a:ext cx="9144000" cy="1155700"/>
          </a:xfrm>
          <a:prstGeom prst="rect">
            <a:avLst/>
          </a:prstGeom>
          <a:noFill/>
          <a:ln>
            <a:noFill/>
          </a:ln>
        </p:spPr>
        <p:txBody>
          <a:bodyPr lIns="91430" tIns="45715" rIns="91430" bIns="45715"/>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148" indent="0" algn="ctr" rtl="0" eaLnBrk="0" fontAlgn="base" hangingPunct="0">
              <a:spcBef>
                <a:spcPct val="20000"/>
              </a:spcBef>
              <a:spcAft>
                <a:spcPct val="0"/>
              </a:spcAft>
              <a:buNone/>
              <a:defRPr sz="2800">
                <a:solidFill>
                  <a:schemeClr val="tx1"/>
                </a:solidFill>
                <a:latin typeface="+mn-lt"/>
              </a:defRPr>
            </a:lvl2pPr>
            <a:lvl3pPr marL="914297" indent="0" algn="ctr" rtl="0" eaLnBrk="0" fontAlgn="base" hangingPunct="0">
              <a:spcBef>
                <a:spcPct val="20000"/>
              </a:spcBef>
              <a:spcAft>
                <a:spcPct val="0"/>
              </a:spcAft>
              <a:buNone/>
              <a:defRPr sz="2400">
                <a:solidFill>
                  <a:schemeClr val="tx1"/>
                </a:solidFill>
                <a:latin typeface="+mn-lt"/>
              </a:defRPr>
            </a:lvl3pPr>
            <a:lvl4pPr marL="1371446" indent="0" algn="ctr" rtl="0" eaLnBrk="0" fontAlgn="base" hangingPunct="0">
              <a:spcBef>
                <a:spcPct val="20000"/>
              </a:spcBef>
              <a:spcAft>
                <a:spcPct val="0"/>
              </a:spcAft>
              <a:buNone/>
              <a:defRPr sz="2000">
                <a:solidFill>
                  <a:schemeClr val="tx1"/>
                </a:solidFill>
                <a:latin typeface="+mn-lt"/>
              </a:defRPr>
            </a:lvl4pPr>
            <a:lvl5pPr marL="1828594" indent="0" algn="ctr" rtl="0" eaLnBrk="0" fontAlgn="base" hangingPunct="0">
              <a:spcBef>
                <a:spcPct val="20000"/>
              </a:spcBef>
              <a:spcAft>
                <a:spcPct val="0"/>
              </a:spcAft>
              <a:buNone/>
              <a:defRPr sz="2000">
                <a:solidFill>
                  <a:schemeClr val="tx1"/>
                </a:solidFill>
                <a:latin typeface="+mn-lt"/>
              </a:defRPr>
            </a:lvl5pPr>
            <a:lvl6pPr marL="2285742" indent="0" algn="ctr" rtl="0" fontAlgn="base">
              <a:spcBef>
                <a:spcPct val="20000"/>
              </a:spcBef>
              <a:spcAft>
                <a:spcPct val="0"/>
              </a:spcAft>
              <a:buNone/>
              <a:defRPr sz="2000">
                <a:solidFill>
                  <a:schemeClr val="tx1"/>
                </a:solidFill>
                <a:latin typeface="+mn-lt"/>
              </a:defRPr>
            </a:lvl6pPr>
            <a:lvl7pPr marL="2742891" indent="0" algn="ctr" rtl="0" fontAlgn="base">
              <a:spcBef>
                <a:spcPct val="20000"/>
              </a:spcBef>
              <a:spcAft>
                <a:spcPct val="0"/>
              </a:spcAft>
              <a:buNone/>
              <a:defRPr sz="2000">
                <a:solidFill>
                  <a:schemeClr val="tx1"/>
                </a:solidFill>
                <a:latin typeface="+mn-lt"/>
              </a:defRPr>
            </a:lvl7pPr>
            <a:lvl8pPr marL="3200040" indent="0" algn="ctr" rtl="0" fontAlgn="base">
              <a:spcBef>
                <a:spcPct val="20000"/>
              </a:spcBef>
              <a:spcAft>
                <a:spcPct val="0"/>
              </a:spcAft>
              <a:buNone/>
              <a:defRPr sz="2000">
                <a:solidFill>
                  <a:schemeClr val="tx1"/>
                </a:solidFill>
                <a:latin typeface="+mn-lt"/>
              </a:defRPr>
            </a:lvl8pPr>
            <a:lvl9pPr marL="3657190" indent="0" algn="ctr" rtl="0" fontAlgn="base">
              <a:spcBef>
                <a:spcPct val="20000"/>
              </a:spcBef>
              <a:spcAft>
                <a:spcPct val="0"/>
              </a:spcAft>
              <a:buNone/>
              <a:defRPr sz="2000">
                <a:solidFill>
                  <a:schemeClr val="tx1"/>
                </a:solidFill>
                <a:latin typeface="+mn-lt"/>
              </a:defRPr>
            </a:lvl9pPr>
          </a:lstStyle>
          <a:p>
            <a:pPr>
              <a:defRPr/>
            </a:pPr>
            <a:r>
              <a:rPr lang="es-ES" altLang="es-CL" sz="1600" b="1" kern="0" dirty="0"/>
              <a:t>Juan Carlos Contreras Leiva</a:t>
            </a:r>
          </a:p>
          <a:p>
            <a:pPr>
              <a:defRPr/>
            </a:pPr>
            <a:r>
              <a:rPr lang="es-ES" altLang="es-CL" sz="1400" dirty="0"/>
              <a:t>Contador Público y Auditor, U. de La Frontera</a:t>
            </a:r>
          </a:p>
          <a:p>
            <a:pPr>
              <a:defRPr/>
            </a:pPr>
            <a:r>
              <a:rPr lang="es-ES" altLang="es-CL" sz="1400" dirty="0"/>
              <a:t>Magíster en Planificación y Gestión Tributaria, USACH</a:t>
            </a:r>
          </a:p>
          <a:p>
            <a:pPr>
              <a:defRPr/>
            </a:pPr>
            <a:r>
              <a:rPr lang="es-ES" altLang="es-CL" sz="1400" dirty="0"/>
              <a:t>Magíster en Derecho Tributario – U. de Chile</a:t>
            </a:r>
          </a:p>
        </p:txBody>
      </p:sp>
    </p:spTree>
    <p:extLst>
      <p:ext uri="{BB962C8B-B14F-4D97-AF65-F5344CB8AC3E}">
        <p14:creationId xmlns:p14="http://schemas.microsoft.com/office/powerpoint/2010/main" val="1084393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916832"/>
            <a:ext cx="7772400" cy="1470025"/>
          </a:xfrm>
        </p:spPr>
        <p:txBody>
          <a:bodyPr>
            <a:normAutofit/>
          </a:bodyPr>
          <a:lstStyle/>
          <a:p>
            <a:r>
              <a:rPr lang="es-ES" dirty="0" smtClean="0">
                <a:solidFill>
                  <a:schemeClr val="accent6">
                    <a:lumMod val="75000"/>
                  </a:schemeClr>
                </a:solidFill>
              </a:rPr>
              <a:t>COMENTARIOS </a:t>
            </a:r>
            <a:br>
              <a:rPr lang="es-ES" dirty="0" smtClean="0">
                <a:solidFill>
                  <a:schemeClr val="accent6">
                    <a:lumMod val="75000"/>
                  </a:schemeClr>
                </a:solidFill>
              </a:rPr>
            </a:br>
            <a:r>
              <a:rPr lang="es-ES" sz="2800" dirty="0" smtClean="0">
                <a:solidFill>
                  <a:schemeClr val="accent6">
                    <a:lumMod val="75000"/>
                  </a:schemeClr>
                </a:solidFill>
              </a:rPr>
              <a:t>LABORALES Y PREVISIONALES</a:t>
            </a:r>
            <a:endParaRPr lang="es-ES" sz="2800" dirty="0">
              <a:solidFill>
                <a:schemeClr val="accent6">
                  <a:lumMod val="75000"/>
                </a:schemeClr>
              </a:solidFill>
            </a:endParaRPr>
          </a:p>
        </p:txBody>
      </p:sp>
    </p:spTree>
    <p:extLst>
      <p:ext uri="{BB962C8B-B14F-4D97-AF65-F5344CB8AC3E}">
        <p14:creationId xmlns:p14="http://schemas.microsoft.com/office/powerpoint/2010/main" val="38579925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lumMod val="20000"/>
              <a:lumOff val="80000"/>
            </a:schemeClr>
          </a:solidFill>
        </p:spPr>
        <p:txBody>
          <a:bodyPr>
            <a:normAutofit fontScale="90000"/>
          </a:bodyPr>
          <a:lstStyle/>
          <a:p>
            <a:r>
              <a:rPr lang="es-ES" dirty="0" smtClean="0">
                <a:solidFill>
                  <a:srgbClr val="C00000"/>
                </a:solidFill>
              </a:rPr>
              <a:t>Concepto de remuneración</a:t>
            </a:r>
            <a:br>
              <a:rPr lang="es-ES" dirty="0" smtClean="0">
                <a:solidFill>
                  <a:srgbClr val="C00000"/>
                </a:solidFill>
              </a:rPr>
            </a:br>
            <a:r>
              <a:rPr lang="es-ES" dirty="0">
                <a:solidFill>
                  <a:srgbClr val="C00000"/>
                </a:solidFill>
              </a:rPr>
              <a:t/>
            </a:r>
            <a:br>
              <a:rPr lang="es-ES" dirty="0">
                <a:solidFill>
                  <a:srgbClr val="C00000"/>
                </a:solidFill>
              </a:rPr>
            </a:br>
            <a:r>
              <a:rPr lang="es-ES" dirty="0" smtClean="0">
                <a:solidFill>
                  <a:srgbClr val="C00000"/>
                </a:solidFill>
              </a:rPr>
              <a:t>No es Remuneración</a:t>
            </a:r>
            <a:endParaRPr lang="es-ES" dirty="0"/>
          </a:p>
        </p:txBody>
      </p:sp>
      <p:sp>
        <p:nvSpPr>
          <p:cNvPr id="3" name="2 Marcador de contenido"/>
          <p:cNvSpPr>
            <a:spLocks noGrp="1"/>
          </p:cNvSpPr>
          <p:nvPr>
            <p:ph idx="1"/>
          </p:nvPr>
        </p:nvSpPr>
        <p:spPr>
          <a:xfrm>
            <a:off x="3635896" y="260648"/>
            <a:ext cx="5111750" cy="5853113"/>
          </a:xfrm>
        </p:spPr>
        <p:txBody>
          <a:bodyPr>
            <a:normAutofit/>
          </a:bodyPr>
          <a:lstStyle/>
          <a:p>
            <a:pPr marL="0" indent="0">
              <a:buNone/>
            </a:pPr>
            <a:r>
              <a:rPr lang="es-ES" sz="1800" dirty="0" smtClean="0"/>
              <a:t>Se </a:t>
            </a:r>
            <a:r>
              <a:rPr lang="es-ES" sz="1800" dirty="0"/>
              <a:t>entiende por remuneración las contraprestaciones en dinero y las adicionales en especie </a:t>
            </a:r>
            <a:r>
              <a:rPr lang="es-ES" sz="1800" dirty="0" err="1"/>
              <a:t>avaluables</a:t>
            </a:r>
            <a:r>
              <a:rPr lang="es-ES" sz="1800" dirty="0"/>
              <a:t> en dinero que debe percibir el </a:t>
            </a:r>
            <a:r>
              <a:rPr lang="es-ES" sz="1800" dirty="0">
                <a:solidFill>
                  <a:srgbClr val="6600FF"/>
                </a:solidFill>
                <a:effectLst>
                  <a:outerShdw blurRad="38100" dist="38100" dir="2700000" algn="tl">
                    <a:srgbClr val="000000">
                      <a:alpha val="43137"/>
                    </a:srgbClr>
                  </a:outerShdw>
                </a:effectLst>
              </a:rPr>
              <a:t>trabajador</a:t>
            </a:r>
            <a:r>
              <a:rPr lang="es-ES" sz="1800" dirty="0"/>
              <a:t> del empleador por causa del contrato de trabajo. </a:t>
            </a:r>
            <a:endParaRPr lang="es-ES" sz="1800" dirty="0" smtClean="0"/>
          </a:p>
          <a:p>
            <a:pPr marL="0" indent="0">
              <a:buNone/>
            </a:pPr>
            <a:endParaRPr lang="es-ES" sz="1800" dirty="0"/>
          </a:p>
          <a:p>
            <a:pPr marL="0" indent="0">
              <a:buNone/>
            </a:pPr>
            <a:r>
              <a:rPr lang="es-ES" sz="1800" dirty="0" smtClean="0"/>
              <a:t>No </a:t>
            </a:r>
            <a:r>
              <a:rPr lang="es-ES" sz="1800" dirty="0"/>
              <a:t>constituyen remuneración las asignaciones de movilización, de pérdida de caja, de desgaste de herramientas y de colación, los viáticos, las prestaciones familiares otorgadas en conformidad a la ley, las indemnizaciones establecidas en el artículo 163 y las demás que proceda pagar al extinguirse la </a:t>
            </a:r>
            <a:r>
              <a:rPr lang="es-ES" sz="1800" dirty="0">
                <a:solidFill>
                  <a:srgbClr val="6600FF"/>
                </a:solidFill>
              </a:rPr>
              <a:t>relación contractual </a:t>
            </a:r>
            <a:r>
              <a:rPr lang="es-ES" sz="1800" dirty="0"/>
              <a:t>ni, en general, las devoluciones de gastos en que se incurra por causa del trabajo. </a:t>
            </a:r>
          </a:p>
        </p:txBody>
      </p:sp>
      <p:sp>
        <p:nvSpPr>
          <p:cNvPr id="4" name="3 Marcador de texto"/>
          <p:cNvSpPr>
            <a:spLocks noGrp="1"/>
          </p:cNvSpPr>
          <p:nvPr>
            <p:ph type="body" sz="half" idx="2"/>
          </p:nvPr>
        </p:nvSpPr>
        <p:spPr>
          <a:xfrm>
            <a:off x="457200" y="1435101"/>
            <a:ext cx="3008313" cy="1345828"/>
          </a:xfrm>
        </p:spPr>
        <p:txBody>
          <a:bodyPr>
            <a:normAutofit/>
          </a:bodyPr>
          <a:lstStyle/>
          <a:p>
            <a:pPr fontAlgn="t"/>
            <a:r>
              <a:rPr lang="es-ES" sz="1800" b="1" u="sng" dirty="0" smtClean="0">
                <a:solidFill>
                  <a:srgbClr val="0033CC"/>
                </a:solidFill>
              </a:rPr>
              <a:t>Art. 41, Código del Trabajo</a:t>
            </a:r>
            <a:endParaRPr lang="es-ES" sz="1800" b="1" dirty="0">
              <a:solidFill>
                <a:srgbClr val="0033CC"/>
              </a:solidFill>
            </a:endParaRPr>
          </a:p>
        </p:txBody>
      </p:sp>
    </p:spTree>
    <p:extLst>
      <p:ext uri="{BB962C8B-B14F-4D97-AF65-F5344CB8AC3E}">
        <p14:creationId xmlns:p14="http://schemas.microsoft.com/office/powerpoint/2010/main" val="6867429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lumMod val="20000"/>
              <a:lumOff val="80000"/>
            </a:schemeClr>
          </a:solidFill>
        </p:spPr>
        <p:txBody>
          <a:bodyPr>
            <a:normAutofit/>
          </a:bodyPr>
          <a:lstStyle/>
          <a:p>
            <a:r>
              <a:rPr lang="es-ES" dirty="0" smtClean="0">
                <a:solidFill>
                  <a:srgbClr val="C00000"/>
                </a:solidFill>
              </a:rPr>
              <a:t>Definición de TRABAJADOR</a:t>
            </a:r>
            <a:br>
              <a:rPr lang="es-ES" dirty="0" smtClean="0">
                <a:solidFill>
                  <a:srgbClr val="C00000"/>
                </a:solidFill>
              </a:rPr>
            </a:br>
            <a:endParaRPr lang="es-ES" dirty="0"/>
          </a:p>
        </p:txBody>
      </p:sp>
      <p:sp>
        <p:nvSpPr>
          <p:cNvPr id="3" name="2 Marcador de contenido"/>
          <p:cNvSpPr>
            <a:spLocks noGrp="1"/>
          </p:cNvSpPr>
          <p:nvPr>
            <p:ph idx="1"/>
          </p:nvPr>
        </p:nvSpPr>
        <p:spPr>
          <a:xfrm>
            <a:off x="3635896" y="260648"/>
            <a:ext cx="5111750" cy="5853113"/>
          </a:xfrm>
        </p:spPr>
        <p:txBody>
          <a:bodyPr>
            <a:normAutofit/>
          </a:bodyPr>
          <a:lstStyle/>
          <a:p>
            <a:pPr marL="0" indent="0">
              <a:buNone/>
            </a:pPr>
            <a:r>
              <a:rPr lang="es-ES" sz="1800" dirty="0" smtClean="0"/>
              <a:t>Para </a:t>
            </a:r>
            <a:r>
              <a:rPr lang="es-ES" sz="1800" dirty="0"/>
              <a:t>todos los efectos legales se entiende por: </a:t>
            </a:r>
            <a:endParaRPr lang="es-ES" sz="1800" dirty="0" smtClean="0"/>
          </a:p>
          <a:p>
            <a:pPr marL="0" indent="0">
              <a:buNone/>
            </a:pPr>
            <a:endParaRPr lang="es-ES" sz="1800" dirty="0"/>
          </a:p>
          <a:p>
            <a:pPr marL="0" indent="0">
              <a:buNone/>
            </a:pPr>
            <a:r>
              <a:rPr lang="es-ES" sz="1800" b="1" dirty="0" smtClean="0">
                <a:solidFill>
                  <a:srgbClr val="6600FF"/>
                </a:solidFill>
              </a:rPr>
              <a:t>a</a:t>
            </a:r>
            <a:r>
              <a:rPr lang="es-ES" sz="1800" b="1" dirty="0">
                <a:solidFill>
                  <a:srgbClr val="6600FF"/>
                </a:solidFill>
              </a:rPr>
              <a:t>)  empleador: </a:t>
            </a:r>
            <a:r>
              <a:rPr lang="es-ES" sz="1800" dirty="0"/>
              <a:t>la persona natural o jurídica que utiliza los servicios intelectuales o materiales de una o más personas en virtud de un contrato de trabajo</a:t>
            </a:r>
            <a:endParaRPr lang="es-ES" sz="1800" dirty="0" smtClean="0"/>
          </a:p>
          <a:p>
            <a:pPr marL="0" indent="0">
              <a:buNone/>
            </a:pPr>
            <a:endParaRPr lang="es-ES" sz="1800" dirty="0"/>
          </a:p>
          <a:p>
            <a:pPr marL="0" indent="0">
              <a:buNone/>
            </a:pPr>
            <a:r>
              <a:rPr lang="es-ES" sz="1800" b="1" dirty="0" smtClean="0">
                <a:solidFill>
                  <a:srgbClr val="6600FF"/>
                </a:solidFill>
              </a:rPr>
              <a:t>b</a:t>
            </a:r>
            <a:r>
              <a:rPr lang="es-ES" sz="1800" b="1" dirty="0">
                <a:solidFill>
                  <a:srgbClr val="6600FF"/>
                </a:solidFill>
              </a:rPr>
              <a:t>) trabajador: </a:t>
            </a:r>
            <a:r>
              <a:rPr lang="es-ES" sz="1800" dirty="0"/>
              <a:t>toda persona natural que preste servicios personales intelectuales o materiales, bajo dependencia o subordinación, y en virtud de un contrato de trabajo, </a:t>
            </a:r>
            <a:r>
              <a:rPr lang="es-ES" sz="1800" dirty="0" smtClean="0"/>
              <a:t>y</a:t>
            </a:r>
          </a:p>
          <a:p>
            <a:pPr marL="0" indent="0">
              <a:buNone/>
            </a:pPr>
            <a:endParaRPr lang="es-ES" sz="1800" dirty="0"/>
          </a:p>
          <a:p>
            <a:pPr marL="0" indent="0">
              <a:buNone/>
            </a:pPr>
            <a:r>
              <a:rPr lang="es-ES" sz="1800" b="1" dirty="0" smtClean="0">
                <a:solidFill>
                  <a:srgbClr val="6600FF"/>
                </a:solidFill>
              </a:rPr>
              <a:t>c)  trabajador </a:t>
            </a:r>
            <a:r>
              <a:rPr lang="es-ES" sz="1800" b="1" dirty="0">
                <a:solidFill>
                  <a:srgbClr val="6600FF"/>
                </a:solidFill>
              </a:rPr>
              <a:t>independiente: </a:t>
            </a:r>
            <a:r>
              <a:rPr lang="es-ES" sz="1800" dirty="0"/>
              <a:t>aquel que en el ejercicio de la actividad de que se trate no depende de empleador alguno ni tiene trabajadores bajo su dependencia. </a:t>
            </a:r>
            <a:endParaRPr lang="es-ES" sz="1800" dirty="0" smtClean="0"/>
          </a:p>
          <a:p>
            <a:pPr marL="0" indent="0">
              <a:buNone/>
            </a:pPr>
            <a:endParaRPr lang="es-ES" sz="1800" dirty="0" smtClean="0"/>
          </a:p>
          <a:p>
            <a:pPr marL="0" indent="0">
              <a:buNone/>
            </a:pPr>
            <a:r>
              <a:rPr lang="es-ES" sz="1800" b="1" dirty="0" smtClean="0">
                <a:solidFill>
                  <a:srgbClr val="C00000"/>
                </a:solidFill>
              </a:rPr>
              <a:t>El </a:t>
            </a:r>
            <a:r>
              <a:rPr lang="es-ES" sz="1800" b="1" dirty="0">
                <a:solidFill>
                  <a:srgbClr val="C00000"/>
                </a:solidFill>
              </a:rPr>
              <a:t>empleador se considerará trabajador independiente para los efectos previsionales.</a:t>
            </a:r>
          </a:p>
        </p:txBody>
      </p:sp>
      <p:sp>
        <p:nvSpPr>
          <p:cNvPr id="4" name="3 Marcador de texto"/>
          <p:cNvSpPr>
            <a:spLocks noGrp="1"/>
          </p:cNvSpPr>
          <p:nvPr>
            <p:ph type="body" sz="half" idx="2"/>
          </p:nvPr>
        </p:nvSpPr>
        <p:spPr>
          <a:xfrm>
            <a:off x="457200" y="1435101"/>
            <a:ext cx="3008313" cy="1345828"/>
          </a:xfrm>
        </p:spPr>
        <p:txBody>
          <a:bodyPr>
            <a:normAutofit/>
          </a:bodyPr>
          <a:lstStyle/>
          <a:p>
            <a:pPr fontAlgn="t"/>
            <a:r>
              <a:rPr lang="es-ES" sz="1800" b="1" u="sng" dirty="0" smtClean="0">
                <a:solidFill>
                  <a:srgbClr val="0033CC"/>
                </a:solidFill>
              </a:rPr>
              <a:t>Art. 3, Código del Trabajo</a:t>
            </a:r>
            <a:endParaRPr lang="es-ES" sz="1800" b="1" dirty="0">
              <a:solidFill>
                <a:srgbClr val="0033CC"/>
              </a:solidFill>
            </a:endParaRPr>
          </a:p>
        </p:txBody>
      </p:sp>
    </p:spTree>
    <p:extLst>
      <p:ext uri="{BB962C8B-B14F-4D97-AF65-F5344CB8AC3E}">
        <p14:creationId xmlns:p14="http://schemas.microsoft.com/office/powerpoint/2010/main" val="28095999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lumMod val="20000"/>
              <a:lumOff val="80000"/>
            </a:schemeClr>
          </a:solidFill>
        </p:spPr>
        <p:txBody>
          <a:bodyPr>
            <a:normAutofit/>
          </a:bodyPr>
          <a:lstStyle/>
          <a:p>
            <a:r>
              <a:rPr lang="es-ES" dirty="0" smtClean="0">
                <a:solidFill>
                  <a:srgbClr val="C00000"/>
                </a:solidFill>
              </a:rPr>
              <a:t>CONTRATO DE TRABAJO</a:t>
            </a:r>
            <a:br>
              <a:rPr lang="es-ES" dirty="0" smtClean="0">
                <a:solidFill>
                  <a:srgbClr val="C00000"/>
                </a:solidFill>
              </a:rPr>
            </a:br>
            <a:endParaRPr lang="es-ES" dirty="0"/>
          </a:p>
        </p:txBody>
      </p:sp>
      <p:sp>
        <p:nvSpPr>
          <p:cNvPr id="3" name="2 Marcador de contenido"/>
          <p:cNvSpPr>
            <a:spLocks noGrp="1"/>
          </p:cNvSpPr>
          <p:nvPr>
            <p:ph idx="1"/>
          </p:nvPr>
        </p:nvSpPr>
        <p:spPr>
          <a:xfrm>
            <a:off x="3635896" y="260648"/>
            <a:ext cx="5111750" cy="5853113"/>
          </a:xfrm>
        </p:spPr>
        <p:txBody>
          <a:bodyPr>
            <a:normAutofit fontScale="85000" lnSpcReduction="20000"/>
          </a:bodyPr>
          <a:lstStyle/>
          <a:p>
            <a:pPr marL="0" indent="0">
              <a:buNone/>
            </a:pPr>
            <a:r>
              <a:rPr lang="es-ES" sz="2100" dirty="0" smtClean="0"/>
              <a:t>Art. 7°.Contrato </a:t>
            </a:r>
            <a:r>
              <a:rPr lang="es-ES" sz="2100" dirty="0"/>
              <a:t>individual de trabajo es una convención por la cual el empleador y el trabajador se  obligan  recíprocamente, éste a prestar  servicios  personales  bajo  dependencia  y  subordinación  del primero, y aquél a pagar por estos servicios una remuneración </a:t>
            </a:r>
            <a:r>
              <a:rPr lang="es-ES" sz="2100" dirty="0" smtClean="0"/>
              <a:t>determinada.</a:t>
            </a:r>
            <a:endParaRPr lang="es-ES" sz="2100" dirty="0"/>
          </a:p>
          <a:p>
            <a:pPr marL="0" indent="0">
              <a:buNone/>
            </a:pPr>
            <a:endParaRPr lang="es-ES" sz="2100" dirty="0" smtClean="0"/>
          </a:p>
          <a:p>
            <a:pPr marL="0" indent="0">
              <a:buNone/>
            </a:pPr>
            <a:r>
              <a:rPr lang="es-ES" sz="2100" dirty="0" smtClean="0"/>
              <a:t>Art. 8°, inc. 1°. Toda </a:t>
            </a:r>
            <a:r>
              <a:rPr lang="es-ES" sz="2100" dirty="0"/>
              <a:t>prestación de servicios en los términos señalados en el artículo anterior, hace presumir la existencia de un contrato de trabajo</a:t>
            </a:r>
            <a:r>
              <a:rPr lang="es-ES" sz="2100" dirty="0" smtClean="0"/>
              <a:t>.</a:t>
            </a:r>
          </a:p>
          <a:p>
            <a:pPr marL="0" indent="0">
              <a:buNone/>
            </a:pPr>
            <a:endParaRPr lang="es-ES" sz="1800" b="1" dirty="0">
              <a:solidFill>
                <a:srgbClr val="C00000"/>
              </a:solidFill>
            </a:endParaRPr>
          </a:p>
          <a:p>
            <a:pPr marL="0" indent="0">
              <a:buNone/>
            </a:pPr>
            <a:r>
              <a:rPr lang="es-ES" sz="1800" b="1" dirty="0" smtClean="0"/>
              <a:t>Nota:</a:t>
            </a:r>
          </a:p>
          <a:p>
            <a:pPr marL="0" indent="0">
              <a:buNone/>
            </a:pPr>
            <a:r>
              <a:rPr lang="es-ES" sz="1800" dirty="0" smtClean="0"/>
              <a:t>Este Art. 8° establece la </a:t>
            </a:r>
            <a:r>
              <a:rPr lang="es-ES" sz="1800" dirty="0"/>
              <a:t>existencia de un contrato de trabajo cuando la prestación de los servicios personales del trabajador se efectúa bajo dependencia y subordinación del empleador, aun cuando no hayan suscrito un contrato de trabajo entre ellas. Lo señalado es consecuencia de que la relación laboral es la que genera efectivamente derechos y obligaciones entre las partes y constituye en nuestra normativa  una manifestación del </a:t>
            </a:r>
            <a:r>
              <a:rPr lang="es-ES" sz="1800" b="1" dirty="0">
                <a:solidFill>
                  <a:srgbClr val="C00000"/>
                </a:solidFill>
              </a:rPr>
              <a:t>principio de primacía de la realidad</a:t>
            </a:r>
            <a:r>
              <a:rPr lang="es-ES" sz="1800" dirty="0"/>
              <a:t>, </a:t>
            </a:r>
            <a:r>
              <a:rPr lang="es-ES" sz="1800" dirty="0">
                <a:solidFill>
                  <a:srgbClr val="C00000"/>
                </a:solidFill>
              </a:rPr>
              <a:t>conforme al cual deberá estarse a la realidad de los hechos por sobre lo que indiquen los documentos, al momento de analizar si estamos en presencia o no, de una relación laboral</a:t>
            </a:r>
            <a:r>
              <a:rPr lang="es-ES" sz="1800" dirty="0"/>
              <a:t>. La doctrina expuesta se encuentra en armonía con lo señalado por este Servicio mediante DictamenN°3.161/064, de 29.07.08.</a:t>
            </a:r>
            <a:endParaRPr lang="es-ES" sz="1800" b="1" dirty="0" smtClean="0">
              <a:solidFill>
                <a:srgbClr val="C00000"/>
              </a:solidFill>
            </a:endParaRPr>
          </a:p>
          <a:p>
            <a:pPr marL="0" indent="0">
              <a:buNone/>
            </a:pPr>
            <a:endParaRPr lang="es-ES" sz="1800" b="1" dirty="0">
              <a:solidFill>
                <a:srgbClr val="C00000"/>
              </a:solidFill>
            </a:endParaRPr>
          </a:p>
        </p:txBody>
      </p:sp>
      <p:sp>
        <p:nvSpPr>
          <p:cNvPr id="4" name="3 Marcador de texto"/>
          <p:cNvSpPr>
            <a:spLocks noGrp="1"/>
          </p:cNvSpPr>
          <p:nvPr>
            <p:ph type="body" sz="half" idx="2"/>
          </p:nvPr>
        </p:nvSpPr>
        <p:spPr>
          <a:xfrm>
            <a:off x="457200" y="1435101"/>
            <a:ext cx="3008313" cy="1345828"/>
          </a:xfrm>
        </p:spPr>
        <p:txBody>
          <a:bodyPr>
            <a:normAutofit/>
          </a:bodyPr>
          <a:lstStyle/>
          <a:p>
            <a:pPr fontAlgn="t"/>
            <a:r>
              <a:rPr lang="es-ES" sz="1800" b="1" u="sng" dirty="0" smtClean="0">
                <a:solidFill>
                  <a:srgbClr val="0033CC"/>
                </a:solidFill>
              </a:rPr>
              <a:t>Art. 7 y 8, Código del Trabajo</a:t>
            </a:r>
            <a:endParaRPr lang="es-ES" sz="1800" b="1" dirty="0">
              <a:solidFill>
                <a:srgbClr val="0033CC"/>
              </a:solidFill>
            </a:endParaRPr>
          </a:p>
        </p:txBody>
      </p:sp>
    </p:spTree>
    <p:extLst>
      <p:ext uri="{BB962C8B-B14F-4D97-AF65-F5344CB8AC3E}">
        <p14:creationId xmlns:p14="http://schemas.microsoft.com/office/powerpoint/2010/main" val="36478702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lumMod val="20000"/>
              <a:lumOff val="80000"/>
            </a:schemeClr>
          </a:solidFill>
        </p:spPr>
        <p:txBody>
          <a:bodyPr>
            <a:normAutofit fontScale="90000"/>
          </a:bodyPr>
          <a:lstStyle/>
          <a:p>
            <a:r>
              <a:rPr lang="es-ES" dirty="0" smtClean="0">
                <a:solidFill>
                  <a:srgbClr val="C00000"/>
                </a:solidFill>
              </a:rPr>
              <a:t>Socio con facultades de administración sin ser mayoritario, se considera trabajador.</a:t>
            </a:r>
            <a:endParaRPr lang="es-ES" dirty="0"/>
          </a:p>
        </p:txBody>
      </p:sp>
      <p:sp>
        <p:nvSpPr>
          <p:cNvPr id="3" name="2 Marcador de contenido"/>
          <p:cNvSpPr>
            <a:spLocks noGrp="1"/>
          </p:cNvSpPr>
          <p:nvPr>
            <p:ph idx="1"/>
          </p:nvPr>
        </p:nvSpPr>
        <p:spPr>
          <a:xfrm>
            <a:off x="3635896" y="260648"/>
            <a:ext cx="5111750" cy="5853113"/>
          </a:xfrm>
        </p:spPr>
        <p:txBody>
          <a:bodyPr>
            <a:normAutofit/>
          </a:bodyPr>
          <a:lstStyle/>
          <a:p>
            <a:pPr marL="0" indent="0">
              <a:buNone/>
            </a:pPr>
            <a:r>
              <a:rPr lang="es-ES" sz="1800" dirty="0" smtClean="0"/>
              <a:t>El </a:t>
            </a:r>
            <a:r>
              <a:rPr lang="es-ES" sz="1800" dirty="0"/>
              <a:t>hecho de que una persona detente la calidad de </a:t>
            </a:r>
            <a:r>
              <a:rPr lang="es-ES" sz="1800" b="1" dirty="0">
                <a:solidFill>
                  <a:srgbClr val="FF0000"/>
                </a:solidFill>
              </a:rPr>
              <a:t>accionista o socio mayoritario de una sociedad </a:t>
            </a:r>
            <a:r>
              <a:rPr lang="es-ES" sz="1800" b="1" dirty="0">
                <a:solidFill>
                  <a:srgbClr val="0033CC"/>
                </a:solidFill>
              </a:rPr>
              <a:t>y </a:t>
            </a:r>
            <a:r>
              <a:rPr lang="es-ES" sz="1800" b="1" dirty="0">
                <a:solidFill>
                  <a:srgbClr val="6600FF"/>
                </a:solidFill>
              </a:rPr>
              <a:t>cuente con facultades de administración y de representación de la misma</a:t>
            </a:r>
            <a:r>
              <a:rPr lang="es-ES" sz="1800" dirty="0">
                <a:solidFill>
                  <a:srgbClr val="6600FF"/>
                </a:solidFill>
              </a:rPr>
              <a:t> </a:t>
            </a:r>
            <a:r>
              <a:rPr lang="es-ES" sz="1800" dirty="0"/>
              <a:t>le impide prestar servicios en condiciones de subordinación o dependencia, toda vez que tales circunstancias importan que su voluntad se confunda con la de la </a:t>
            </a:r>
            <a:r>
              <a:rPr lang="es-ES" sz="1800" dirty="0" smtClean="0"/>
              <a:t>respectiva sociedad</a:t>
            </a:r>
            <a:r>
              <a:rPr lang="es-ES" sz="1800" dirty="0"/>
              <a:t>.</a:t>
            </a:r>
            <a:endParaRPr lang="es-ES" sz="1800" dirty="0" smtClean="0"/>
          </a:p>
          <a:p>
            <a:pPr marL="0" indent="0">
              <a:buNone/>
            </a:pPr>
            <a:endParaRPr lang="es-ES" sz="1800" dirty="0"/>
          </a:p>
          <a:p>
            <a:pPr marL="0" indent="0">
              <a:buNone/>
            </a:pPr>
            <a:r>
              <a:rPr lang="es-ES" sz="1800" dirty="0" smtClean="0"/>
              <a:t>Los </a:t>
            </a:r>
            <a:r>
              <a:rPr lang="es-ES" sz="1800" dirty="0"/>
              <a:t>requisitos precedentemente señalados son </a:t>
            </a:r>
            <a:r>
              <a:rPr lang="es-ES" sz="1800" b="1" dirty="0">
                <a:solidFill>
                  <a:srgbClr val="FF0000"/>
                </a:solidFill>
              </a:rPr>
              <a:t>copulativos, </a:t>
            </a:r>
            <a:r>
              <a:rPr lang="es-ES" sz="1800" dirty="0"/>
              <a:t>razón por la cual la sola circunstancia de que una persona cuente con facultades de administración y de representación de una sociedad, careciendo de la calidad de socio mayoritario, o viceversa, no constituye un impedimento para prestar servicios bajo subordinación o </a:t>
            </a:r>
            <a:r>
              <a:rPr lang="es-ES" sz="1800" dirty="0" smtClean="0"/>
              <a:t>dependencia.</a:t>
            </a:r>
            <a:endParaRPr lang="es-ES" sz="1800" dirty="0"/>
          </a:p>
        </p:txBody>
      </p:sp>
      <p:sp>
        <p:nvSpPr>
          <p:cNvPr id="4" name="3 Marcador de texto"/>
          <p:cNvSpPr>
            <a:spLocks noGrp="1"/>
          </p:cNvSpPr>
          <p:nvPr>
            <p:ph type="body" sz="half" idx="2"/>
          </p:nvPr>
        </p:nvSpPr>
        <p:spPr>
          <a:xfrm>
            <a:off x="457200" y="1435101"/>
            <a:ext cx="3008313" cy="1345828"/>
          </a:xfrm>
        </p:spPr>
        <p:txBody>
          <a:bodyPr>
            <a:normAutofit/>
          </a:bodyPr>
          <a:lstStyle/>
          <a:p>
            <a:pPr fontAlgn="t"/>
            <a:r>
              <a:rPr lang="es-ES" sz="1600" b="1" u="sng" dirty="0">
                <a:solidFill>
                  <a:srgbClr val="0033CC"/>
                </a:solidFill>
                <a:hlinkClick r:id="rId2" tooltip=" Informa lo que indica."/>
              </a:rPr>
              <a:t>ORD. Nº2702</a:t>
            </a:r>
            <a:endParaRPr lang="es-ES" sz="1600" b="1" dirty="0">
              <a:solidFill>
                <a:srgbClr val="0033CC"/>
              </a:solidFill>
            </a:endParaRPr>
          </a:p>
          <a:p>
            <a:pPr fontAlgn="t"/>
            <a:r>
              <a:rPr lang="es-ES" sz="1600" b="1" dirty="0">
                <a:solidFill>
                  <a:srgbClr val="0033CC"/>
                </a:solidFill>
              </a:rPr>
              <a:t>Fecha: </a:t>
            </a:r>
            <a:r>
              <a:rPr lang="es-ES" sz="1600" b="1" dirty="0" smtClean="0">
                <a:solidFill>
                  <a:srgbClr val="0033CC"/>
                </a:solidFill>
              </a:rPr>
              <a:t>22/07/2014</a:t>
            </a:r>
          </a:p>
          <a:p>
            <a:pPr fontAlgn="t"/>
            <a:r>
              <a:rPr lang="es-ES" sz="1600" b="1" dirty="0" smtClean="0">
                <a:solidFill>
                  <a:srgbClr val="0033CC"/>
                </a:solidFill>
              </a:rPr>
              <a:t>Dirección del Trabajo</a:t>
            </a:r>
            <a:endParaRPr lang="es-ES" sz="1600" b="1" dirty="0">
              <a:solidFill>
                <a:srgbClr val="0033CC"/>
              </a:solidFill>
            </a:endParaRPr>
          </a:p>
        </p:txBody>
      </p:sp>
    </p:spTree>
    <p:extLst>
      <p:ext uri="{BB962C8B-B14F-4D97-AF65-F5344CB8AC3E}">
        <p14:creationId xmlns:p14="http://schemas.microsoft.com/office/powerpoint/2010/main" val="12436826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lumMod val="20000"/>
              <a:lumOff val="80000"/>
            </a:schemeClr>
          </a:solidFill>
        </p:spPr>
        <p:txBody>
          <a:bodyPr>
            <a:normAutofit fontScale="90000"/>
          </a:bodyPr>
          <a:lstStyle/>
          <a:p>
            <a:r>
              <a:rPr lang="es-ES_tradnl" dirty="0"/>
              <a:t>Vínculo de subordinación y </a:t>
            </a:r>
            <a:r>
              <a:rPr lang="es-ES_tradnl" dirty="0" smtClean="0"/>
              <a:t>dependencia en el caso de socios con sueldo empresarial</a:t>
            </a:r>
            <a:br>
              <a:rPr lang="es-ES_tradnl" dirty="0" smtClean="0"/>
            </a:br>
            <a:endParaRPr lang="es-ES" dirty="0"/>
          </a:p>
        </p:txBody>
      </p:sp>
      <p:sp>
        <p:nvSpPr>
          <p:cNvPr id="3" name="2 Marcador de contenido"/>
          <p:cNvSpPr>
            <a:spLocks noGrp="1"/>
          </p:cNvSpPr>
          <p:nvPr>
            <p:ph idx="1"/>
          </p:nvPr>
        </p:nvSpPr>
        <p:spPr>
          <a:xfrm>
            <a:off x="3635896" y="260648"/>
            <a:ext cx="5111750" cy="5853113"/>
          </a:xfrm>
        </p:spPr>
        <p:txBody>
          <a:bodyPr>
            <a:normAutofit/>
          </a:bodyPr>
          <a:lstStyle/>
          <a:p>
            <a:r>
              <a:rPr lang="es-ES" sz="1800" dirty="0" smtClean="0"/>
              <a:t>Las sumas </a:t>
            </a:r>
            <a:r>
              <a:rPr lang="es-ES" sz="1800" dirty="0"/>
              <a:t>asignadas al</a:t>
            </a:r>
            <a:r>
              <a:rPr lang="es-ES" sz="1800" i="1" dirty="0"/>
              <a:t> </a:t>
            </a:r>
            <a:r>
              <a:rPr lang="es-ES" sz="1800" dirty="0"/>
              <a:t>socio de una sociedad de personas, al socio gestor de sociedades </a:t>
            </a:r>
            <a:r>
              <a:rPr lang="es-ES" sz="1800" dirty="0" smtClean="0"/>
              <a:t>en CPA </a:t>
            </a:r>
            <a:r>
              <a:rPr lang="es-ES" sz="1800" dirty="0"/>
              <a:t>y al empresario individual, en calidad de </a:t>
            </a:r>
            <a:r>
              <a:rPr lang="es-ES" sz="1800" b="1" dirty="0">
                <a:solidFill>
                  <a:srgbClr val="C00000"/>
                </a:solidFill>
              </a:rPr>
              <a:t>sueldo empresarial</a:t>
            </a:r>
            <a:r>
              <a:rPr lang="es-ES" sz="1800" dirty="0"/>
              <a:t>, entre otros requisitos, exigen el entero de los aportes previsionales obligatorios del sistema de pensiones regido por el D.L. 3.500, en calidad de afiliados </a:t>
            </a:r>
            <a:r>
              <a:rPr lang="es-ES" sz="1800" dirty="0" smtClean="0"/>
              <a:t>independientes </a:t>
            </a:r>
            <a:r>
              <a:rPr lang="es-ES" sz="1400" dirty="0" smtClean="0"/>
              <a:t>(Nota : Hasta el 31.12.2019 era obligatorio cotizar para la aceptación como gasto del sueldo empresarial).</a:t>
            </a:r>
            <a:endParaRPr lang="es-ES" sz="1400" dirty="0"/>
          </a:p>
          <a:p>
            <a:r>
              <a:rPr lang="es-ES" sz="1800" dirty="0"/>
              <a:t>En tanto </a:t>
            </a:r>
            <a:r>
              <a:rPr lang="es-ES" sz="1800" dirty="0" smtClean="0"/>
              <a:t>que </a:t>
            </a:r>
            <a:r>
              <a:rPr lang="es-ES" sz="1800" dirty="0"/>
              <a:t>los socios que se encuentran habilitados para mantener un vínculo laboral con la sociedad en que participan, y en que efectivamente concurran los supuestos que determinen la existencia de relación laboral, los montos pagados revestirán el carácter de </a:t>
            </a:r>
            <a:r>
              <a:rPr lang="es-ES" sz="1800" b="1" dirty="0"/>
              <a:t>remuneración al tenor de lo dispuesto en el artículo 42 del Código del Trabajo</a:t>
            </a:r>
            <a:r>
              <a:rPr lang="es-ES" sz="1800" dirty="0"/>
              <a:t>, y consecuencialmente serán aplicables las reglas de carácter previsional propias de los trabajadores dependientes.</a:t>
            </a:r>
          </a:p>
          <a:p>
            <a:pPr marL="0" indent="0">
              <a:buNone/>
            </a:pPr>
            <a:endParaRPr lang="es-ES" sz="1800" b="1" dirty="0">
              <a:solidFill>
                <a:srgbClr val="C00000"/>
              </a:solidFill>
            </a:endParaRPr>
          </a:p>
          <a:p>
            <a:pPr marL="0" indent="0">
              <a:buNone/>
            </a:pPr>
            <a:endParaRPr lang="es-ES" sz="1800" b="1" dirty="0" smtClean="0">
              <a:solidFill>
                <a:srgbClr val="C00000"/>
              </a:solidFill>
            </a:endParaRPr>
          </a:p>
          <a:p>
            <a:pPr marL="0" indent="0">
              <a:buNone/>
            </a:pPr>
            <a:endParaRPr lang="es-ES" sz="1800" b="1" dirty="0">
              <a:solidFill>
                <a:srgbClr val="C00000"/>
              </a:solidFill>
            </a:endParaRPr>
          </a:p>
        </p:txBody>
      </p:sp>
      <p:sp>
        <p:nvSpPr>
          <p:cNvPr id="4" name="3 Marcador de texto"/>
          <p:cNvSpPr>
            <a:spLocks noGrp="1"/>
          </p:cNvSpPr>
          <p:nvPr>
            <p:ph type="body" sz="half" idx="2"/>
          </p:nvPr>
        </p:nvSpPr>
        <p:spPr>
          <a:xfrm>
            <a:off x="457200" y="1435101"/>
            <a:ext cx="3008313" cy="1345828"/>
          </a:xfrm>
        </p:spPr>
        <p:txBody>
          <a:bodyPr>
            <a:normAutofit/>
          </a:bodyPr>
          <a:lstStyle/>
          <a:p>
            <a:pPr fontAlgn="t"/>
            <a:r>
              <a:rPr lang="es-ES" sz="1800" b="1" u="sng" dirty="0">
                <a:solidFill>
                  <a:srgbClr val="0033CC"/>
                </a:solidFill>
                <a:hlinkClick r:id="rId2" tooltip=" Informa lo que indica."/>
              </a:rPr>
              <a:t>ORD. </a:t>
            </a:r>
            <a:r>
              <a:rPr lang="es-ES" sz="1800" b="1" u="sng" dirty="0" smtClean="0">
                <a:solidFill>
                  <a:srgbClr val="0033CC"/>
                </a:solidFill>
                <a:hlinkClick r:id="rId2" tooltip=" Informa lo que indica."/>
              </a:rPr>
              <a:t>Nº 3743/051</a:t>
            </a:r>
            <a:endParaRPr lang="es-ES" sz="1800" b="1" dirty="0">
              <a:solidFill>
                <a:srgbClr val="0033CC"/>
              </a:solidFill>
            </a:endParaRPr>
          </a:p>
          <a:p>
            <a:pPr fontAlgn="t"/>
            <a:r>
              <a:rPr lang="es-ES" sz="1800" b="1" dirty="0">
                <a:solidFill>
                  <a:srgbClr val="0033CC"/>
                </a:solidFill>
              </a:rPr>
              <a:t>Fecha: </a:t>
            </a:r>
            <a:r>
              <a:rPr lang="es-ES" sz="1800" b="1" dirty="0" smtClean="0">
                <a:solidFill>
                  <a:srgbClr val="0033CC"/>
                </a:solidFill>
              </a:rPr>
              <a:t>23/07/2015</a:t>
            </a:r>
            <a:endParaRPr lang="es-ES" sz="1800" b="1" dirty="0">
              <a:solidFill>
                <a:srgbClr val="0033CC"/>
              </a:solidFill>
            </a:endParaRPr>
          </a:p>
          <a:p>
            <a:pPr fontAlgn="t"/>
            <a:r>
              <a:rPr lang="es-ES" sz="1800" b="1" dirty="0">
                <a:solidFill>
                  <a:srgbClr val="0033CC"/>
                </a:solidFill>
              </a:rPr>
              <a:t>Dirección del Trabajo</a:t>
            </a:r>
          </a:p>
        </p:txBody>
      </p:sp>
    </p:spTree>
    <p:extLst>
      <p:ext uri="{BB962C8B-B14F-4D97-AF65-F5344CB8AC3E}">
        <p14:creationId xmlns:p14="http://schemas.microsoft.com/office/powerpoint/2010/main" val="5960395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a:extLst>
              <a:ext uri="{FF2B5EF4-FFF2-40B4-BE49-F238E27FC236}">
                <a16:creationId xmlns:a16="http://schemas.microsoft.com/office/drawing/2014/main" xmlns="" id="{EC638BDC-9083-498B-B42A-E3E948DDA2C8}"/>
              </a:ext>
            </a:extLst>
          </p:cNvPr>
          <p:cNvSpPr txBox="1">
            <a:spLocks noGrp="1" noChangeArrowheads="1"/>
          </p:cNvSpPr>
          <p:nvPr/>
        </p:nvSpPr>
        <p:spPr bwMode="auto">
          <a:xfrm>
            <a:off x="6732240" y="6156597"/>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lgn="r" eaLnBrk="1" hangingPunct="1">
              <a:spcBef>
                <a:spcPct val="0"/>
              </a:spcBef>
              <a:buFontTx/>
              <a:buNone/>
            </a:pPr>
            <a:fld id="{34EEDC7B-31E3-4312-9B78-D0A6389A2BAA}" type="slidenum">
              <a:rPr lang="es-ES" altLang="en-US" sz="1400">
                <a:latin typeface="Times New Roman" panose="02020603050405020304" pitchFamily="18" charset="0"/>
              </a:rPr>
              <a:pPr algn="r" eaLnBrk="1" hangingPunct="1">
                <a:spcBef>
                  <a:spcPct val="0"/>
                </a:spcBef>
                <a:buFontTx/>
                <a:buNone/>
              </a:pPr>
              <a:t>16</a:t>
            </a:fld>
            <a:endParaRPr lang="es-ES" altLang="en-US" sz="1400">
              <a:latin typeface="Times New Roman" panose="02020603050405020304" pitchFamily="18" charset="0"/>
            </a:endParaRPr>
          </a:p>
        </p:txBody>
      </p:sp>
      <p:sp>
        <p:nvSpPr>
          <p:cNvPr id="64515" name="Rectangle 2">
            <a:extLst>
              <a:ext uri="{FF2B5EF4-FFF2-40B4-BE49-F238E27FC236}">
                <a16:creationId xmlns:a16="http://schemas.microsoft.com/office/drawing/2014/main" xmlns="" id="{628608D8-FFED-4DBC-A235-1614F0792190}"/>
              </a:ext>
            </a:extLst>
          </p:cNvPr>
          <p:cNvSpPr>
            <a:spLocks noGrp="1" noChangeArrowheads="1"/>
          </p:cNvSpPr>
          <p:nvPr>
            <p:ph type="title"/>
          </p:nvPr>
        </p:nvSpPr>
        <p:spPr>
          <a:xfrm>
            <a:off x="685800" y="404664"/>
            <a:ext cx="7772400" cy="1063625"/>
          </a:xfrm>
          <a:solidFill>
            <a:schemeClr val="accent3">
              <a:lumMod val="20000"/>
              <a:lumOff val="80000"/>
            </a:schemeClr>
          </a:solidFill>
        </p:spPr>
        <p:txBody>
          <a:bodyPr>
            <a:normAutofit fontScale="90000"/>
          </a:bodyPr>
          <a:lstStyle/>
          <a:p>
            <a:r>
              <a:rPr lang="es-ES_tradnl" altLang="en-US" sz="3200" b="1" dirty="0" smtClean="0">
                <a:solidFill>
                  <a:srgbClr val="C00000"/>
                </a:solidFill>
              </a:rPr>
              <a:t>HONORARIOS </a:t>
            </a:r>
            <a:br>
              <a:rPr lang="es-ES_tradnl" altLang="en-US" sz="3200" b="1" dirty="0" smtClean="0">
                <a:solidFill>
                  <a:srgbClr val="C00000"/>
                </a:solidFill>
              </a:rPr>
            </a:br>
            <a:r>
              <a:rPr lang="es-ES" altLang="en-US" sz="3200" b="1" dirty="0"/>
              <a:t>por prestación de servicios personales</a:t>
            </a:r>
            <a:endParaRPr lang="es-MX" altLang="en-US" sz="3200" b="1" dirty="0">
              <a:solidFill>
                <a:srgbClr val="C00000"/>
              </a:solidFill>
            </a:endParaRPr>
          </a:p>
        </p:txBody>
      </p:sp>
      <p:sp>
        <p:nvSpPr>
          <p:cNvPr id="64516" name="Rectangle 3">
            <a:extLst>
              <a:ext uri="{FF2B5EF4-FFF2-40B4-BE49-F238E27FC236}">
                <a16:creationId xmlns:a16="http://schemas.microsoft.com/office/drawing/2014/main" xmlns="" id="{4B53C9FC-BDDB-4273-B166-7A97CB0F66B0}"/>
              </a:ext>
            </a:extLst>
          </p:cNvPr>
          <p:cNvSpPr>
            <a:spLocks noGrp="1" noChangeArrowheads="1"/>
          </p:cNvSpPr>
          <p:nvPr>
            <p:ph idx="1"/>
          </p:nvPr>
        </p:nvSpPr>
        <p:spPr>
          <a:xfrm>
            <a:off x="684213" y="1844824"/>
            <a:ext cx="8280400" cy="3960341"/>
          </a:xfrm>
        </p:spPr>
        <p:txBody>
          <a:bodyPr/>
          <a:lstStyle/>
          <a:p>
            <a:pPr marL="0" indent="0" algn="just">
              <a:buFontTx/>
              <a:buNone/>
            </a:pPr>
            <a:endParaRPr lang="es-ES" altLang="en-US" sz="2000" b="1" dirty="0"/>
          </a:p>
          <a:p>
            <a:pPr marL="0" indent="0" algn="just">
              <a:buFontTx/>
              <a:buNone/>
            </a:pPr>
            <a:r>
              <a:rPr lang="es-ES" altLang="en-US" sz="2000" dirty="0"/>
              <a:t>Los honorarios pagados o adeudados por prestación de servicios personales que se pacten con el socio, accionista o empresario individual, </a:t>
            </a:r>
            <a:r>
              <a:rPr lang="es-ES" altLang="en-US" sz="2000" dirty="0" smtClean="0"/>
              <a:t>pueden </a:t>
            </a:r>
            <a:r>
              <a:rPr lang="es-ES" altLang="en-US" sz="2000" dirty="0"/>
              <a:t>ser rebajados como gasto, siempre que, cumplan con los requisitos generales.</a:t>
            </a:r>
          </a:p>
          <a:p>
            <a:pPr marL="0" indent="0" algn="just">
              <a:buFontTx/>
              <a:buNone/>
            </a:pPr>
            <a:endParaRPr lang="es-ES" altLang="en-US" sz="2000" b="1" i="1" dirty="0"/>
          </a:p>
          <a:p>
            <a:pPr marL="0" indent="0" algn="just">
              <a:buFontTx/>
              <a:buNone/>
            </a:pPr>
            <a:r>
              <a:rPr lang="es-ES" altLang="en-US" sz="2000" b="1" i="1" dirty="0"/>
              <a:t>Esto viene a modificar el criterio anterior del SII en el que establecía que </a:t>
            </a:r>
            <a:r>
              <a:rPr lang="es-ES" altLang="en-US" sz="2000" b="1" i="1" dirty="0" smtClean="0"/>
              <a:t>los </a:t>
            </a:r>
            <a:r>
              <a:rPr lang="es-ES" altLang="en-US" sz="2000" b="1" i="1" dirty="0"/>
              <a:t>honorarios </a:t>
            </a:r>
            <a:r>
              <a:rPr lang="es-ES" altLang="en-US" sz="2000" b="1" i="1" dirty="0" smtClean="0"/>
              <a:t>pagados a los socios eran </a:t>
            </a:r>
            <a:r>
              <a:rPr lang="es-ES" altLang="en-US" sz="2000" b="1" i="1" dirty="0"/>
              <a:t>considerados gastos rechazados afectos al Art. 21.</a:t>
            </a:r>
          </a:p>
          <a:p>
            <a:pPr marL="0" indent="0" algn="just">
              <a:buFontTx/>
              <a:buNone/>
            </a:pPr>
            <a:r>
              <a:rPr lang="es-ES" altLang="en-US" sz="1600" b="1" i="1" dirty="0"/>
              <a:t>Oficio N°  997, año 2007 </a:t>
            </a:r>
            <a:endParaRPr lang="es-ES_tradnl" altLang="en-US" sz="1600" b="1" i="1" dirty="0"/>
          </a:p>
        </p:txBody>
      </p:sp>
    </p:spTree>
    <p:extLst>
      <p:ext uri="{BB962C8B-B14F-4D97-AF65-F5344CB8AC3E}">
        <p14:creationId xmlns:p14="http://schemas.microsoft.com/office/powerpoint/2010/main" val="2916625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51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51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45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3008313" cy="1162050"/>
          </a:xfrm>
          <a:solidFill>
            <a:schemeClr val="accent6">
              <a:lumMod val="20000"/>
              <a:lumOff val="80000"/>
            </a:schemeClr>
          </a:solidFill>
        </p:spPr>
        <p:txBody>
          <a:bodyPr>
            <a:normAutofit fontScale="90000"/>
          </a:bodyPr>
          <a:lstStyle/>
          <a:p>
            <a:r>
              <a:rPr lang="es-ES" dirty="0">
                <a:solidFill>
                  <a:srgbClr val="C00000"/>
                </a:solidFill>
              </a:rPr>
              <a:t>Honorarios de los socios, accionistas o empresario individual</a:t>
            </a:r>
            <a:br>
              <a:rPr lang="es-ES" dirty="0">
                <a:solidFill>
                  <a:srgbClr val="C00000"/>
                </a:solidFill>
              </a:rPr>
            </a:br>
            <a:endParaRPr lang="es-ES" dirty="0"/>
          </a:p>
        </p:txBody>
      </p:sp>
      <p:sp>
        <p:nvSpPr>
          <p:cNvPr id="3" name="2 Marcador de contenido"/>
          <p:cNvSpPr>
            <a:spLocks noGrp="1"/>
          </p:cNvSpPr>
          <p:nvPr>
            <p:ph idx="1"/>
          </p:nvPr>
        </p:nvSpPr>
        <p:spPr/>
        <p:txBody>
          <a:bodyPr>
            <a:normAutofit/>
          </a:bodyPr>
          <a:lstStyle/>
          <a:p>
            <a:pPr marL="0" indent="0">
              <a:buNone/>
            </a:pPr>
            <a:r>
              <a:rPr lang="es-ES" sz="1800" dirty="0"/>
              <a:t>Conforme a lo dispuesto en el inciso primero del artículo 31 de la LIR, podrá rebajarse como gasto el desembolso por prestación de servicios a honorarios, pagados al socio, accionista o empresario individual, siempre que cumplan con los requisitos generales, consistentes básicamente </a:t>
            </a:r>
            <a:r>
              <a:rPr lang="es-ES" sz="1800" dirty="0" smtClean="0"/>
              <a:t>en: </a:t>
            </a:r>
          </a:p>
          <a:p>
            <a:r>
              <a:rPr lang="es-ES" sz="1600" dirty="0" smtClean="0"/>
              <a:t>que </a:t>
            </a:r>
            <a:r>
              <a:rPr lang="es-ES" sz="1600" dirty="0"/>
              <a:t>sean necesarios para producir la renta, entendiendo por tales aquellos que tengan aptitud de generar renta, en el mismo o futuros ejercicios y se encuentren asociados al interés, desarrollo o mantención del giro del </a:t>
            </a:r>
            <a:r>
              <a:rPr lang="es-ES" sz="1600" dirty="0" smtClean="0"/>
              <a:t>negocio</a:t>
            </a:r>
            <a:r>
              <a:rPr lang="es-ES" sz="1600" dirty="0"/>
              <a:t>.</a:t>
            </a:r>
            <a:endParaRPr lang="es-ES" sz="1600" dirty="0" smtClean="0"/>
          </a:p>
          <a:p>
            <a:r>
              <a:rPr lang="es-ES" sz="1600" dirty="0" smtClean="0"/>
              <a:t>que </a:t>
            </a:r>
            <a:r>
              <a:rPr lang="es-ES" sz="1600" dirty="0"/>
              <a:t>no hayan sido rebajados en virtud del artículo </a:t>
            </a:r>
            <a:r>
              <a:rPr lang="es-ES" sz="1600" dirty="0" smtClean="0"/>
              <a:t>30</a:t>
            </a:r>
            <a:r>
              <a:rPr lang="es-ES" sz="1600" dirty="0"/>
              <a:t>.</a:t>
            </a:r>
            <a:endParaRPr lang="es-ES" sz="1600" dirty="0" smtClean="0"/>
          </a:p>
          <a:p>
            <a:r>
              <a:rPr lang="es-ES" sz="1600" dirty="0" smtClean="0"/>
              <a:t>pagados </a:t>
            </a:r>
            <a:r>
              <a:rPr lang="es-ES" sz="1600" dirty="0"/>
              <a:t>o adeudados, durante el ejercicio comercial </a:t>
            </a:r>
            <a:r>
              <a:rPr lang="es-ES" sz="1600" dirty="0" smtClean="0"/>
              <a:t>correspondiente. </a:t>
            </a:r>
          </a:p>
          <a:p>
            <a:r>
              <a:rPr lang="es-ES" sz="1600" dirty="0" smtClean="0"/>
              <a:t>siempre </a:t>
            </a:r>
            <a:r>
              <a:rPr lang="es-ES" sz="1600" dirty="0"/>
              <a:t>que se acrediten o justifique en forma fehaciente ante el Servicio. </a:t>
            </a:r>
            <a:endParaRPr lang="es-ES" sz="1600" dirty="0" smtClean="0"/>
          </a:p>
          <a:p>
            <a:pPr marL="0" indent="0">
              <a:buNone/>
            </a:pPr>
            <a:r>
              <a:rPr lang="es-ES" sz="1800" dirty="0" smtClean="0"/>
              <a:t>Por </a:t>
            </a:r>
            <a:r>
              <a:rPr lang="es-ES" sz="1800" dirty="0"/>
              <a:t>el contrario, si estos gastos no cumplen los requisitos que exige el inciso primero del artículo 31 de la LIR, se generarán distintos efectos según el régimen tributario en que se encuentre la empresa</a:t>
            </a:r>
            <a:r>
              <a:rPr lang="es-ES" sz="1800" dirty="0" smtClean="0"/>
              <a:t>. 14D3 y 14D8</a:t>
            </a:r>
            <a:endParaRPr lang="es-ES" sz="1800" dirty="0"/>
          </a:p>
        </p:txBody>
      </p:sp>
      <p:sp>
        <p:nvSpPr>
          <p:cNvPr id="4" name="3 Marcador de texto"/>
          <p:cNvSpPr>
            <a:spLocks noGrp="1"/>
          </p:cNvSpPr>
          <p:nvPr>
            <p:ph type="body" sz="half" idx="2"/>
          </p:nvPr>
        </p:nvSpPr>
        <p:spPr>
          <a:xfrm>
            <a:off x="457200" y="1723132"/>
            <a:ext cx="3394720" cy="1129804"/>
          </a:xfrm>
        </p:spPr>
        <p:txBody>
          <a:bodyPr>
            <a:normAutofit/>
          </a:bodyPr>
          <a:lstStyle/>
          <a:p>
            <a:r>
              <a:rPr lang="es-ES" sz="1600" b="1" u="sng" dirty="0">
                <a:solidFill>
                  <a:srgbClr val="0033CC"/>
                </a:solidFill>
              </a:rPr>
              <a:t>Oficio N°2940 </a:t>
            </a:r>
            <a:r>
              <a:rPr lang="es-ES" sz="1600" b="1" u="sng" dirty="0" smtClean="0">
                <a:solidFill>
                  <a:srgbClr val="0033CC"/>
                </a:solidFill>
              </a:rPr>
              <a:t>del 17/12/2020, SII</a:t>
            </a:r>
            <a:endParaRPr lang="es-ES" sz="1600" b="1" dirty="0">
              <a:solidFill>
                <a:srgbClr val="0033CC"/>
              </a:solidFill>
            </a:endParaRPr>
          </a:p>
        </p:txBody>
      </p:sp>
    </p:spTree>
    <p:extLst>
      <p:ext uri="{BB962C8B-B14F-4D97-AF65-F5344CB8AC3E}">
        <p14:creationId xmlns:p14="http://schemas.microsoft.com/office/powerpoint/2010/main" val="23524950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20688"/>
            <a:ext cx="3008313" cy="1162050"/>
          </a:xfrm>
          <a:solidFill>
            <a:schemeClr val="accent3">
              <a:lumMod val="20000"/>
              <a:lumOff val="80000"/>
            </a:schemeClr>
          </a:solidFill>
        </p:spPr>
        <p:txBody>
          <a:bodyPr>
            <a:normAutofit fontScale="90000"/>
          </a:bodyPr>
          <a:lstStyle/>
          <a:p>
            <a:r>
              <a:rPr lang="es-ES" b="0" u="sng" dirty="0" smtClean="0">
                <a:hlinkClick r:id="rId2"/>
              </a:rPr>
              <a:t/>
            </a:r>
            <a:br>
              <a:rPr lang="es-ES" b="0" u="sng" dirty="0" smtClean="0">
                <a:hlinkClick r:id="rId2"/>
              </a:rPr>
            </a:br>
            <a:r>
              <a:rPr lang="es-ES" b="0" u="sng" dirty="0">
                <a:hlinkClick r:id="rId2"/>
              </a:rPr>
              <a:t/>
            </a:r>
            <a:br>
              <a:rPr lang="es-ES" b="0" u="sng" dirty="0">
                <a:hlinkClick r:id="rId2"/>
              </a:rPr>
            </a:br>
            <a:r>
              <a:rPr lang="es-ES" dirty="0">
                <a:solidFill>
                  <a:srgbClr val="C00000"/>
                </a:solidFill>
              </a:rPr>
              <a:t>Honorarios de socios o accionistas</a:t>
            </a:r>
            <a:br>
              <a:rPr lang="es-ES" dirty="0">
                <a:solidFill>
                  <a:srgbClr val="C00000"/>
                </a:solidFill>
              </a:rPr>
            </a:br>
            <a:r>
              <a:rPr lang="es-ES" b="0" u="sng" dirty="0" smtClean="0">
                <a:hlinkClick r:id="rId2"/>
              </a:rPr>
              <a:t/>
            </a:r>
            <a:br>
              <a:rPr lang="es-ES" b="0" u="sng" dirty="0" smtClean="0">
                <a:hlinkClick r:id="rId2"/>
              </a:rPr>
            </a:br>
            <a:endParaRPr lang="es-ES" dirty="0"/>
          </a:p>
        </p:txBody>
      </p:sp>
      <p:sp>
        <p:nvSpPr>
          <p:cNvPr id="3" name="2 Marcador de contenido"/>
          <p:cNvSpPr>
            <a:spLocks noGrp="1"/>
          </p:cNvSpPr>
          <p:nvPr>
            <p:ph idx="1"/>
          </p:nvPr>
        </p:nvSpPr>
        <p:spPr>
          <a:xfrm>
            <a:off x="3575050" y="600223"/>
            <a:ext cx="5111750" cy="5853113"/>
          </a:xfrm>
        </p:spPr>
        <p:txBody>
          <a:bodyPr>
            <a:normAutofit/>
          </a:bodyPr>
          <a:lstStyle/>
          <a:p>
            <a:pPr marL="0" indent="0">
              <a:buNone/>
            </a:pPr>
            <a:r>
              <a:rPr lang="es-ES" sz="1800" dirty="0"/>
              <a:t>Los honorarios pagados o adeudados por la prestación de servicios personales que se pacten con un socio o accionista de la empresa pueden ser rebajados como gasto siempre que cumplan los requisitos generales del inciso primero del artículo 31 de la LIR.</a:t>
            </a:r>
          </a:p>
        </p:txBody>
      </p:sp>
      <p:sp>
        <p:nvSpPr>
          <p:cNvPr id="4" name="3 Marcador de texto"/>
          <p:cNvSpPr>
            <a:spLocks noGrp="1"/>
          </p:cNvSpPr>
          <p:nvPr>
            <p:ph type="body" sz="half" idx="2"/>
          </p:nvPr>
        </p:nvSpPr>
        <p:spPr>
          <a:xfrm>
            <a:off x="457200" y="1867148"/>
            <a:ext cx="3008313" cy="769764"/>
          </a:xfrm>
        </p:spPr>
        <p:txBody>
          <a:bodyPr>
            <a:normAutofit/>
          </a:bodyPr>
          <a:lstStyle/>
          <a:p>
            <a:r>
              <a:rPr lang="es-ES" sz="1600" b="1" u="sng" dirty="0">
                <a:solidFill>
                  <a:srgbClr val="0033CC"/>
                </a:solidFill>
              </a:rPr>
              <a:t>Oficio N°2939 </a:t>
            </a:r>
            <a:r>
              <a:rPr lang="es-ES" sz="1600" b="1" u="sng" dirty="0" smtClean="0">
                <a:solidFill>
                  <a:srgbClr val="0033CC"/>
                </a:solidFill>
              </a:rPr>
              <a:t>del 17/12/2020, SII</a:t>
            </a:r>
            <a:endParaRPr lang="es-ES" sz="1600" b="1" dirty="0">
              <a:solidFill>
                <a:srgbClr val="0033CC"/>
              </a:solidFill>
            </a:endParaRPr>
          </a:p>
        </p:txBody>
      </p:sp>
    </p:spTree>
    <p:extLst>
      <p:ext uri="{BB962C8B-B14F-4D97-AF65-F5344CB8AC3E}">
        <p14:creationId xmlns:p14="http://schemas.microsoft.com/office/powerpoint/2010/main" val="34915657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3">
              <a:lumMod val="20000"/>
              <a:lumOff val="80000"/>
            </a:schemeClr>
          </a:solidFill>
        </p:spPr>
        <p:txBody>
          <a:bodyPr>
            <a:normAutofit/>
          </a:bodyPr>
          <a:lstStyle/>
          <a:p>
            <a:r>
              <a:rPr lang="es-ES" dirty="0" smtClean="0">
                <a:solidFill>
                  <a:srgbClr val="C00000"/>
                </a:solidFill>
              </a:rPr>
              <a:t>Sueldo </a:t>
            </a:r>
            <a:r>
              <a:rPr lang="es-ES" dirty="0">
                <a:solidFill>
                  <a:srgbClr val="C00000"/>
                </a:solidFill>
              </a:rPr>
              <a:t>empresarial u honorarios de socia </a:t>
            </a:r>
            <a:r>
              <a:rPr lang="es-ES" dirty="0" smtClean="0">
                <a:solidFill>
                  <a:srgbClr val="C00000"/>
                </a:solidFill>
              </a:rPr>
              <a:t>pensionada</a:t>
            </a:r>
            <a:endParaRPr lang="es-ES" dirty="0"/>
          </a:p>
        </p:txBody>
      </p:sp>
      <p:sp>
        <p:nvSpPr>
          <p:cNvPr id="3" name="2 Marcador de contenido"/>
          <p:cNvSpPr>
            <a:spLocks noGrp="1"/>
          </p:cNvSpPr>
          <p:nvPr>
            <p:ph idx="1"/>
          </p:nvPr>
        </p:nvSpPr>
        <p:spPr/>
        <p:txBody>
          <a:bodyPr>
            <a:normAutofit/>
          </a:bodyPr>
          <a:lstStyle/>
          <a:p>
            <a:pPr marL="0" indent="0">
              <a:buNone/>
            </a:pPr>
            <a:r>
              <a:rPr lang="es-ES" sz="1800" dirty="0"/>
              <a:t>Cualquiera sea la modalidad contractual bajo la cual la sociedad decida pagar a su </a:t>
            </a:r>
            <a:r>
              <a:rPr lang="es-ES" sz="1800" dirty="0" smtClean="0"/>
              <a:t>socia </a:t>
            </a:r>
            <a:r>
              <a:rPr lang="es-ES" sz="1800" dirty="0"/>
              <a:t>los servicios personales que le preste, cuestión sobre la cual este Servicio carece de competencia, corresponderá verificar el cumplimiento de las exigencias que el artículo 31 de la Ley sobre Impuesto a la Renta define para calificar la procedencia del gasto.</a:t>
            </a:r>
          </a:p>
        </p:txBody>
      </p:sp>
      <p:sp>
        <p:nvSpPr>
          <p:cNvPr id="4" name="3 Marcador de texto"/>
          <p:cNvSpPr>
            <a:spLocks noGrp="1"/>
          </p:cNvSpPr>
          <p:nvPr>
            <p:ph type="body" sz="half" idx="2"/>
          </p:nvPr>
        </p:nvSpPr>
        <p:spPr>
          <a:xfrm>
            <a:off x="457200" y="1435101"/>
            <a:ext cx="3008313" cy="1417836"/>
          </a:xfrm>
        </p:spPr>
        <p:txBody>
          <a:bodyPr>
            <a:normAutofit/>
          </a:bodyPr>
          <a:lstStyle/>
          <a:p>
            <a:r>
              <a:rPr lang="es-ES" sz="1600" b="1" u="sng" dirty="0">
                <a:solidFill>
                  <a:srgbClr val="0033CC"/>
                </a:solidFill>
                <a:hlinkClick r:id="rId2"/>
              </a:rPr>
              <a:t>Oficio </a:t>
            </a:r>
            <a:r>
              <a:rPr lang="es-ES" sz="1600" b="1" u="sng" dirty="0" smtClean="0">
                <a:solidFill>
                  <a:srgbClr val="0033CC"/>
                </a:solidFill>
                <a:hlinkClick r:id="rId2"/>
              </a:rPr>
              <a:t>N°691 del 12/03/2021</a:t>
            </a:r>
            <a:r>
              <a:rPr lang="es-ES" sz="1600" b="1" u="sng" dirty="0" smtClean="0">
                <a:solidFill>
                  <a:srgbClr val="0033CC"/>
                </a:solidFill>
              </a:rPr>
              <a:t>, SII</a:t>
            </a:r>
            <a:endParaRPr lang="es-ES" sz="1600" b="1" dirty="0">
              <a:solidFill>
                <a:srgbClr val="0033CC"/>
              </a:solidFill>
            </a:endParaRPr>
          </a:p>
        </p:txBody>
      </p:sp>
    </p:spTree>
    <p:extLst>
      <p:ext uri="{BB962C8B-B14F-4D97-AF65-F5344CB8AC3E}">
        <p14:creationId xmlns:p14="http://schemas.microsoft.com/office/powerpoint/2010/main" val="33780107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916832"/>
            <a:ext cx="7772400" cy="1470025"/>
          </a:xfrm>
        </p:spPr>
        <p:txBody>
          <a:bodyPr>
            <a:normAutofit/>
          </a:bodyPr>
          <a:lstStyle/>
          <a:p>
            <a:r>
              <a:rPr lang="es-ES" sz="3200" dirty="0" smtClean="0"/>
              <a:t>SUELDO EMPRESARIAL Y HONORARIOS </a:t>
            </a:r>
            <a:br>
              <a:rPr lang="es-ES" sz="3200" dirty="0" smtClean="0"/>
            </a:br>
            <a:r>
              <a:rPr lang="es-ES" sz="3200" dirty="0" smtClean="0"/>
              <a:t>DE LOS PROPIETARIOS</a:t>
            </a:r>
            <a:endParaRPr lang="es-ES" sz="3200" dirty="0"/>
          </a:p>
        </p:txBody>
      </p:sp>
      <p:sp>
        <p:nvSpPr>
          <p:cNvPr id="3" name="2 Subtítulo"/>
          <p:cNvSpPr>
            <a:spLocks noGrp="1"/>
          </p:cNvSpPr>
          <p:nvPr>
            <p:ph type="subTitle" idx="1"/>
          </p:nvPr>
        </p:nvSpPr>
        <p:spPr/>
        <p:txBody>
          <a:bodyPr/>
          <a:lstStyle/>
          <a:p>
            <a:pPr>
              <a:spcBef>
                <a:spcPts val="0"/>
              </a:spcBef>
            </a:pPr>
            <a:r>
              <a:rPr lang="es-ES" dirty="0" smtClean="0">
                <a:solidFill>
                  <a:srgbClr val="0033CC"/>
                </a:solidFill>
              </a:rPr>
              <a:t>Empresario individual </a:t>
            </a:r>
          </a:p>
          <a:p>
            <a:pPr>
              <a:spcBef>
                <a:spcPts val="0"/>
              </a:spcBef>
            </a:pPr>
            <a:r>
              <a:rPr lang="es-ES" dirty="0" smtClean="0">
                <a:solidFill>
                  <a:srgbClr val="0033CC"/>
                </a:solidFill>
              </a:rPr>
              <a:t>Socio </a:t>
            </a:r>
          </a:p>
          <a:p>
            <a:pPr>
              <a:spcBef>
                <a:spcPts val="0"/>
              </a:spcBef>
            </a:pPr>
            <a:r>
              <a:rPr lang="es-ES" dirty="0" smtClean="0">
                <a:solidFill>
                  <a:srgbClr val="0033CC"/>
                </a:solidFill>
              </a:rPr>
              <a:t>Accionista</a:t>
            </a:r>
            <a:endParaRPr lang="es-ES" dirty="0">
              <a:solidFill>
                <a:srgbClr val="0033CC"/>
              </a:solidFill>
            </a:endParaRPr>
          </a:p>
        </p:txBody>
      </p:sp>
    </p:spTree>
    <p:extLst>
      <p:ext uri="{BB962C8B-B14F-4D97-AF65-F5344CB8AC3E}">
        <p14:creationId xmlns:p14="http://schemas.microsoft.com/office/powerpoint/2010/main" val="27208165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38758"/>
            <a:ext cx="3008313" cy="1162050"/>
          </a:xfrm>
        </p:spPr>
        <p:txBody>
          <a:bodyPr>
            <a:normAutofit fontScale="90000"/>
          </a:bodyPr>
          <a:lstStyle/>
          <a:p>
            <a:r>
              <a:rPr lang="es-ES" dirty="0">
                <a:solidFill>
                  <a:srgbClr val="C00000"/>
                </a:solidFill>
              </a:rPr>
              <a:t>Diferencia en tratamiento tributario de indemnizaciones pagadas a un ejecutivo y a un accionista que trabaja en la </a:t>
            </a:r>
            <a:r>
              <a:rPr lang="es-ES" dirty="0" smtClean="0">
                <a:solidFill>
                  <a:srgbClr val="C00000"/>
                </a:solidFill>
              </a:rPr>
              <a:t>empresa</a:t>
            </a:r>
            <a:endParaRPr lang="es-ES" dirty="0"/>
          </a:p>
        </p:txBody>
      </p:sp>
      <p:sp>
        <p:nvSpPr>
          <p:cNvPr id="3" name="2 Marcador de contenido"/>
          <p:cNvSpPr>
            <a:spLocks noGrp="1"/>
          </p:cNvSpPr>
          <p:nvPr>
            <p:ph idx="1"/>
          </p:nvPr>
        </p:nvSpPr>
        <p:spPr/>
        <p:txBody>
          <a:bodyPr>
            <a:noAutofit/>
          </a:bodyPr>
          <a:lstStyle/>
          <a:p>
            <a:r>
              <a:rPr lang="es-ES" sz="1800" dirty="0"/>
              <a:t>La indemnización por años de servicio pagada anticipadamente a un ejecutivo de la empresa constituye para éste un ingreso no renta, sujeto a las limitaciones establecidas en el artículo 17 Nº 13 de la LIR. La empresa pagadora podrá rebajar el anticipo pagado como un gasto necesario para producir la renta, en el ejercicio del pago, siempre que se cumpla con los requisitos establecidos en el artículo 31 inciso primero de la LIR. </a:t>
            </a:r>
            <a:endParaRPr lang="es-ES" sz="1800" dirty="0" smtClean="0"/>
          </a:p>
          <a:p>
            <a:r>
              <a:rPr lang="es-ES" sz="1800" dirty="0" smtClean="0"/>
              <a:t>Un </a:t>
            </a:r>
            <a:r>
              <a:rPr lang="es-ES" sz="1800" dirty="0"/>
              <a:t>accionista que trabaje para su empresa no califica como trabajador para efectos laborales, por lo cual, no puede acceder al tratamiento tributario del artículo 17 Nº 13 de la LIR, respecto de la indemnización que pudiese percibir. La empresa no puede rebajar como gasto necesario para producir la renta una indemnización por años de servicio pagada al accionista, por cuanto el artículo 31 inciso cuarto, Nº 6, inciso cuarto de la LIR, no contempla dicha deducción.</a:t>
            </a:r>
          </a:p>
        </p:txBody>
      </p:sp>
      <p:sp>
        <p:nvSpPr>
          <p:cNvPr id="4" name="3 Marcador de texto"/>
          <p:cNvSpPr>
            <a:spLocks noGrp="1"/>
          </p:cNvSpPr>
          <p:nvPr>
            <p:ph type="body" sz="half" idx="2"/>
          </p:nvPr>
        </p:nvSpPr>
        <p:spPr>
          <a:xfrm>
            <a:off x="457200" y="1867148"/>
            <a:ext cx="3008313" cy="841772"/>
          </a:xfrm>
        </p:spPr>
        <p:txBody>
          <a:bodyPr>
            <a:normAutofit/>
          </a:bodyPr>
          <a:lstStyle/>
          <a:p>
            <a:r>
              <a:rPr lang="es-ES" sz="1600" b="1" u="sng" dirty="0">
                <a:hlinkClick r:id="rId2"/>
              </a:rPr>
              <a:t>Oficio N°2649 (19/11/2020)</a:t>
            </a:r>
            <a:endParaRPr lang="es-ES" sz="1600" b="1" dirty="0">
              <a:solidFill>
                <a:srgbClr val="C00000"/>
              </a:solidFill>
            </a:endParaRPr>
          </a:p>
        </p:txBody>
      </p:sp>
    </p:spTree>
    <p:extLst>
      <p:ext uri="{BB962C8B-B14F-4D97-AF65-F5344CB8AC3E}">
        <p14:creationId xmlns:p14="http://schemas.microsoft.com/office/powerpoint/2010/main" val="4280345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916832"/>
            <a:ext cx="7772400" cy="1470025"/>
          </a:xfrm>
        </p:spPr>
        <p:txBody>
          <a:bodyPr/>
          <a:lstStyle/>
          <a:p>
            <a:r>
              <a:rPr lang="es-ES" dirty="0" smtClean="0">
                <a:solidFill>
                  <a:schemeClr val="accent6">
                    <a:lumMod val="75000"/>
                  </a:schemeClr>
                </a:solidFill>
              </a:rPr>
              <a:t>REMUNERACIONES DE LOS RELACIONADOS</a:t>
            </a:r>
            <a:endParaRPr lang="es-ES" dirty="0">
              <a:solidFill>
                <a:schemeClr val="accent6">
                  <a:lumMod val="75000"/>
                </a:schemeClr>
              </a:solidFill>
            </a:endParaRPr>
          </a:p>
        </p:txBody>
      </p:sp>
      <p:sp>
        <p:nvSpPr>
          <p:cNvPr id="3" name="2 Subtítulo"/>
          <p:cNvSpPr>
            <a:spLocks noGrp="1"/>
          </p:cNvSpPr>
          <p:nvPr>
            <p:ph type="subTitle" idx="1"/>
          </p:nvPr>
        </p:nvSpPr>
        <p:spPr/>
        <p:txBody>
          <a:bodyPr>
            <a:normAutofit/>
          </a:bodyPr>
          <a:lstStyle/>
          <a:p>
            <a:r>
              <a:rPr lang="es-ES" sz="2800" dirty="0" smtClean="0">
                <a:solidFill>
                  <a:schemeClr val="tx1"/>
                </a:solidFill>
              </a:rPr>
              <a:t>Cónyuge, conviviente civil e hijos </a:t>
            </a:r>
            <a:endParaRPr lang="es-ES" sz="2800" dirty="0">
              <a:solidFill>
                <a:schemeClr val="tx1"/>
              </a:solidFill>
            </a:endParaRPr>
          </a:p>
        </p:txBody>
      </p:sp>
    </p:spTree>
    <p:extLst>
      <p:ext uri="{BB962C8B-B14F-4D97-AF65-F5344CB8AC3E}">
        <p14:creationId xmlns:p14="http://schemas.microsoft.com/office/powerpoint/2010/main" val="39694699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4">
              <a:lumMod val="20000"/>
              <a:lumOff val="80000"/>
            </a:schemeClr>
          </a:solidFill>
        </p:spPr>
        <p:txBody>
          <a:bodyPr>
            <a:normAutofit/>
          </a:bodyPr>
          <a:lstStyle/>
          <a:p>
            <a:r>
              <a:rPr lang="es-ES" sz="3200" dirty="0" smtClean="0"/>
              <a:t>REMUNERACIONES RELACIONADOS </a:t>
            </a:r>
            <a:endParaRPr lang="es-ES" sz="3200" dirty="0"/>
          </a:p>
        </p:txBody>
      </p:sp>
      <p:sp>
        <p:nvSpPr>
          <p:cNvPr id="3" name="2 Marcador de texto"/>
          <p:cNvSpPr>
            <a:spLocks noGrp="1"/>
          </p:cNvSpPr>
          <p:nvPr>
            <p:ph type="body" idx="1"/>
          </p:nvPr>
        </p:nvSpPr>
        <p:spPr>
          <a:xfrm>
            <a:off x="457200" y="1514773"/>
            <a:ext cx="4040188" cy="762099"/>
          </a:xfrm>
          <a:solidFill>
            <a:schemeClr val="accent3">
              <a:lumMod val="20000"/>
              <a:lumOff val="80000"/>
            </a:schemeClr>
          </a:solidFill>
        </p:spPr>
        <p:txBody>
          <a:bodyPr>
            <a:normAutofit/>
          </a:bodyPr>
          <a:lstStyle/>
          <a:p>
            <a:r>
              <a:rPr lang="es-ES" sz="2000" dirty="0" smtClean="0"/>
              <a:t>Vigente hasta el 31.12.2019</a:t>
            </a:r>
          </a:p>
          <a:p>
            <a:r>
              <a:rPr lang="es-ES" sz="2000" dirty="0" smtClean="0"/>
              <a:t>Art. 33 N° 1, letra b)</a:t>
            </a:r>
            <a:endParaRPr lang="es-ES" sz="2000" dirty="0"/>
          </a:p>
        </p:txBody>
      </p:sp>
      <p:sp>
        <p:nvSpPr>
          <p:cNvPr id="4" name="3 Marcador de contenido"/>
          <p:cNvSpPr>
            <a:spLocks noGrp="1"/>
          </p:cNvSpPr>
          <p:nvPr>
            <p:ph sz="half" idx="2"/>
          </p:nvPr>
        </p:nvSpPr>
        <p:spPr>
          <a:xfrm>
            <a:off x="457200" y="2286024"/>
            <a:ext cx="4040188" cy="3951288"/>
          </a:xfrm>
        </p:spPr>
        <p:txBody>
          <a:bodyPr>
            <a:normAutofit/>
          </a:bodyPr>
          <a:lstStyle/>
          <a:p>
            <a:pPr marL="0" indent="0" algn="just">
              <a:buNone/>
            </a:pPr>
            <a:r>
              <a:rPr lang="es-ES" sz="1800" dirty="0"/>
              <a:t>Para la determinación de la renta líquida </a:t>
            </a:r>
            <a:r>
              <a:rPr lang="es-ES" sz="1800" dirty="0" smtClean="0"/>
              <a:t>imponible</a:t>
            </a:r>
            <a:r>
              <a:rPr lang="es-ES" sz="1800" dirty="0"/>
              <a:t>, se aplicarán las siguientes normas:</a:t>
            </a:r>
          </a:p>
          <a:p>
            <a:pPr marL="0" indent="0" algn="just">
              <a:buNone/>
            </a:pPr>
            <a:r>
              <a:rPr lang="es-ES" sz="1800" dirty="0" smtClean="0"/>
              <a:t>1º</a:t>
            </a:r>
            <a:r>
              <a:rPr lang="es-ES" sz="1800" dirty="0"/>
              <a:t>.- Se agregarán a la renta líquida las partidas que se indican a continuación y siempre que hayan disminuido la renta líquida declarada:</a:t>
            </a:r>
          </a:p>
          <a:p>
            <a:pPr marL="0" lvl="0" indent="0" algn="just">
              <a:buNone/>
            </a:pPr>
            <a:r>
              <a:rPr lang="es-ES" sz="1800" dirty="0" smtClean="0"/>
              <a:t>b) Las </a:t>
            </a:r>
            <a:r>
              <a:rPr lang="es-ES" sz="1800" dirty="0"/>
              <a:t>remuneraciones pagadas al cónyuge del contribuyente o a los hijos de éste, solteros menores de </a:t>
            </a:r>
            <a:r>
              <a:rPr lang="es-ES" sz="1800" dirty="0" smtClean="0"/>
              <a:t>18 años</a:t>
            </a:r>
            <a:r>
              <a:rPr lang="es-ES" sz="1800" dirty="0"/>
              <a:t>;</a:t>
            </a:r>
          </a:p>
          <a:p>
            <a:endParaRPr lang="es-ES" dirty="0"/>
          </a:p>
        </p:txBody>
      </p:sp>
      <p:sp>
        <p:nvSpPr>
          <p:cNvPr id="5" name="4 Marcador de texto"/>
          <p:cNvSpPr>
            <a:spLocks noGrp="1"/>
          </p:cNvSpPr>
          <p:nvPr>
            <p:ph type="body" sz="quarter" idx="3"/>
          </p:nvPr>
        </p:nvSpPr>
        <p:spPr>
          <a:xfrm>
            <a:off x="4644008" y="1484784"/>
            <a:ext cx="4041775" cy="792088"/>
          </a:xfrm>
          <a:solidFill>
            <a:schemeClr val="accent5">
              <a:lumMod val="20000"/>
              <a:lumOff val="80000"/>
            </a:schemeClr>
          </a:solidFill>
        </p:spPr>
        <p:txBody>
          <a:bodyPr>
            <a:noAutofit/>
          </a:bodyPr>
          <a:lstStyle/>
          <a:p>
            <a:endParaRPr lang="es-ES" sz="2000" dirty="0" smtClean="0"/>
          </a:p>
          <a:p>
            <a:endParaRPr lang="es-ES" sz="2000" dirty="0"/>
          </a:p>
          <a:p>
            <a:endParaRPr lang="es-ES" sz="2000" dirty="0" smtClean="0"/>
          </a:p>
          <a:p>
            <a:endParaRPr lang="es-ES" sz="2000" dirty="0"/>
          </a:p>
          <a:p>
            <a:endParaRPr lang="es-ES" sz="2000" dirty="0" smtClean="0"/>
          </a:p>
          <a:p>
            <a:r>
              <a:rPr lang="es-ES" sz="2000" dirty="0" smtClean="0"/>
              <a:t>Vigente </a:t>
            </a:r>
            <a:r>
              <a:rPr lang="es-ES" sz="2000" dirty="0"/>
              <a:t>desde el 01.01.2020</a:t>
            </a:r>
          </a:p>
          <a:p>
            <a:r>
              <a:rPr lang="es-ES" sz="2000" dirty="0"/>
              <a:t>Art. 31, inc.4, N° 6, inc.4, parte </a:t>
            </a:r>
            <a:r>
              <a:rPr lang="es-ES" sz="2000" dirty="0" smtClean="0"/>
              <a:t>2</a:t>
            </a:r>
            <a:endParaRPr lang="es-ES" sz="2000" dirty="0"/>
          </a:p>
        </p:txBody>
      </p:sp>
      <p:sp>
        <p:nvSpPr>
          <p:cNvPr id="6" name="5 Marcador de contenido"/>
          <p:cNvSpPr>
            <a:spLocks noGrp="1"/>
          </p:cNvSpPr>
          <p:nvPr>
            <p:ph sz="quarter" idx="4"/>
          </p:nvPr>
        </p:nvSpPr>
        <p:spPr>
          <a:xfrm>
            <a:off x="4645025" y="2286024"/>
            <a:ext cx="4041775" cy="3951288"/>
          </a:xfrm>
        </p:spPr>
        <p:txBody>
          <a:bodyPr>
            <a:normAutofit/>
          </a:bodyPr>
          <a:lstStyle/>
          <a:p>
            <a:pPr marL="0" indent="0" algn="just">
              <a:buNone/>
            </a:pPr>
            <a:r>
              <a:rPr lang="es-ES" sz="1800" dirty="0" smtClean="0"/>
              <a:t>«Asimismo</a:t>
            </a:r>
            <a:r>
              <a:rPr lang="es-ES" sz="1800" dirty="0"/>
              <a:t>, se aceptará como gasto las remuneraciones pagadas al cónyuge o conviviente civil del propietario o a sus hijos, en la medida que se trate de una remuneración razonablemente proporcionada en los términos del párrafo anterior y que efectivamente trabajen en el negocio o empresa.» </a:t>
            </a:r>
          </a:p>
          <a:p>
            <a:endParaRPr lang="es-ES" dirty="0"/>
          </a:p>
        </p:txBody>
      </p:sp>
    </p:spTree>
    <p:extLst>
      <p:ext uri="{BB962C8B-B14F-4D97-AF65-F5344CB8AC3E}">
        <p14:creationId xmlns:p14="http://schemas.microsoft.com/office/powerpoint/2010/main" val="15862469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2">
            <a:extLst>
              <a:ext uri="{FF2B5EF4-FFF2-40B4-BE49-F238E27FC236}">
                <a16:creationId xmlns:a16="http://schemas.microsoft.com/office/drawing/2014/main" xmlns="" id="{0EC15D89-8431-477E-95C7-ED7915661666}"/>
              </a:ext>
            </a:extLst>
          </p:cNvPr>
          <p:cNvSpPr>
            <a:spLocks noGrp="1" noChangeArrowheads="1"/>
          </p:cNvSpPr>
          <p:nvPr>
            <p:ph type="title"/>
          </p:nvPr>
        </p:nvSpPr>
        <p:spPr>
          <a:xfrm>
            <a:off x="685800" y="548680"/>
            <a:ext cx="7772400" cy="1063625"/>
          </a:xfrm>
          <a:solidFill>
            <a:schemeClr val="accent5">
              <a:lumMod val="20000"/>
              <a:lumOff val="80000"/>
            </a:schemeClr>
          </a:solidFill>
        </p:spPr>
        <p:txBody>
          <a:bodyPr>
            <a:normAutofit fontScale="90000"/>
          </a:bodyPr>
          <a:lstStyle/>
          <a:p>
            <a:pPr marL="0" indent="0">
              <a:defRPr/>
            </a:pPr>
            <a:r>
              <a:rPr lang="es-ES" sz="3200" b="1" dirty="0"/>
              <a:t>Remuneraciones </a:t>
            </a:r>
            <a:r>
              <a:rPr lang="es-ES" sz="3200" b="1" dirty="0" smtClean="0"/>
              <a:t/>
            </a:r>
            <a:br>
              <a:rPr lang="es-ES" sz="3200" b="1" dirty="0" smtClean="0"/>
            </a:br>
            <a:r>
              <a:rPr lang="es-ES" sz="3200" b="1" dirty="0" smtClean="0"/>
              <a:t>del </a:t>
            </a:r>
            <a:r>
              <a:rPr lang="es-ES" sz="3200" b="1" dirty="0"/>
              <a:t>cónyuge, conviviente civil  o sus hijos</a:t>
            </a:r>
          </a:p>
        </p:txBody>
      </p:sp>
      <p:sp>
        <p:nvSpPr>
          <p:cNvPr id="44039" name="Rectangle 3">
            <a:extLst>
              <a:ext uri="{FF2B5EF4-FFF2-40B4-BE49-F238E27FC236}">
                <a16:creationId xmlns:a16="http://schemas.microsoft.com/office/drawing/2014/main" xmlns="" id="{D5FB7A19-EB1B-4435-BC89-4826C32B1380}"/>
              </a:ext>
            </a:extLst>
          </p:cNvPr>
          <p:cNvSpPr>
            <a:spLocks noGrp="1" noChangeArrowheads="1"/>
          </p:cNvSpPr>
          <p:nvPr>
            <p:ph idx="1"/>
          </p:nvPr>
        </p:nvSpPr>
        <p:spPr>
          <a:xfrm>
            <a:off x="684213" y="1916832"/>
            <a:ext cx="8280400" cy="3744317"/>
          </a:xfrm>
        </p:spPr>
        <p:txBody>
          <a:bodyPr/>
          <a:lstStyle/>
          <a:p>
            <a:pPr marL="0" indent="0">
              <a:buFontTx/>
              <a:buNone/>
              <a:defRPr/>
            </a:pPr>
            <a:endParaRPr lang="es-ES" sz="2000" b="1" dirty="0"/>
          </a:p>
          <a:p>
            <a:pPr marL="0" indent="0">
              <a:buFontTx/>
              <a:buNone/>
              <a:defRPr/>
            </a:pPr>
            <a:r>
              <a:rPr lang="es-ES" sz="2000" b="1" dirty="0" smtClean="0"/>
              <a:t>Requisitos:</a:t>
            </a:r>
            <a:endParaRPr lang="es-ES" sz="2000" b="1" dirty="0"/>
          </a:p>
          <a:p>
            <a:pPr marL="0" indent="0" algn="just">
              <a:buFontTx/>
              <a:buNone/>
              <a:defRPr/>
            </a:pPr>
            <a:endParaRPr lang="es-ES" sz="2000" b="1" dirty="0"/>
          </a:p>
          <a:p>
            <a:pPr algn="just">
              <a:defRPr/>
            </a:pPr>
            <a:r>
              <a:rPr lang="es-ES" sz="2000" dirty="0"/>
              <a:t>Que efectivamente trabajen en el negocio o empresa</a:t>
            </a:r>
          </a:p>
          <a:p>
            <a:pPr algn="just">
              <a:defRPr/>
            </a:pPr>
            <a:r>
              <a:rPr lang="es-ES" sz="2000" dirty="0"/>
              <a:t>Sus servicios son necesarios como cualquier otro </a:t>
            </a:r>
            <a:r>
              <a:rPr lang="es-ES" sz="2000" dirty="0" smtClean="0"/>
              <a:t>trabajador (subordinación y dependencia)</a:t>
            </a:r>
            <a:endParaRPr lang="es-ES" sz="2000" dirty="0"/>
          </a:p>
          <a:p>
            <a:pPr algn="just">
              <a:defRPr/>
            </a:pPr>
            <a:r>
              <a:rPr lang="es-ES" sz="2000" dirty="0"/>
              <a:t>Deben ser razonablemente proporcionadas a la importancia de la empresa, a las rentas declaradas, a los servicios prestados y a la rentabilidad del capital (Remuneración de mercado)</a:t>
            </a:r>
          </a:p>
          <a:p>
            <a:pPr algn="just">
              <a:defRPr/>
            </a:pPr>
            <a:r>
              <a:rPr lang="es-ES" sz="2000" dirty="0"/>
              <a:t>Remuneración debe estar pagada</a:t>
            </a:r>
          </a:p>
          <a:p>
            <a:pPr>
              <a:defRPr/>
            </a:pPr>
            <a:endParaRPr lang="es-ES_tradnl" sz="2000" b="1" i="1" dirty="0"/>
          </a:p>
        </p:txBody>
      </p:sp>
      <p:sp>
        <p:nvSpPr>
          <p:cNvPr id="62466" name="Rectangle 6">
            <a:extLst>
              <a:ext uri="{FF2B5EF4-FFF2-40B4-BE49-F238E27FC236}">
                <a16:creationId xmlns:a16="http://schemas.microsoft.com/office/drawing/2014/main" xmlns="" id="{DD628A7D-80CF-4D40-A343-8090D9561DE7}"/>
              </a:ext>
            </a:extLst>
          </p:cNvPr>
          <p:cNvSpPr>
            <a:spLocks noGrp="1" noChangeArrowheads="1"/>
          </p:cNvSpPr>
          <p:nvPr>
            <p:ph type="sldNum" sz="quarter" idx="12"/>
          </p:nvPr>
        </p:nvSpPr>
        <p:spPr>
          <a:xfrm>
            <a:off x="6660232" y="6135448"/>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0" hangingPunct="0">
              <a:spcBef>
                <a:spcPct val="0"/>
              </a:spcBef>
              <a:buFontTx/>
              <a:buNone/>
            </a:pPr>
            <a:fld id="{A33483EA-28EB-47AA-9507-B73B8180197B}" type="slidenum">
              <a:rPr lang="es-ES" altLang="en-US" sz="1400" smtClean="0">
                <a:latin typeface="Times New Roman" panose="02020603050405020304" pitchFamily="18" charset="0"/>
              </a:rPr>
              <a:pPr eaLnBrk="0" hangingPunct="0">
                <a:spcBef>
                  <a:spcPct val="0"/>
                </a:spcBef>
                <a:buFontTx/>
                <a:buNone/>
              </a:pPr>
              <a:t>23</a:t>
            </a:fld>
            <a:endParaRPr lang="es-ES" altLang="en-US" sz="1400">
              <a:latin typeface="Times New Roman" panose="02020603050405020304" pitchFamily="18" charset="0"/>
            </a:endParaRPr>
          </a:p>
        </p:txBody>
      </p:sp>
    </p:spTree>
    <p:extLst>
      <p:ext uri="{BB962C8B-B14F-4D97-AF65-F5344CB8AC3E}">
        <p14:creationId xmlns:p14="http://schemas.microsoft.com/office/powerpoint/2010/main" val="4130911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03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03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03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40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a:extLst>
              <a:ext uri="{FF2B5EF4-FFF2-40B4-BE49-F238E27FC236}">
                <a16:creationId xmlns:a16="http://schemas.microsoft.com/office/drawing/2014/main" xmlns="" id="{EC638BDC-9083-498B-B42A-E3E948DDA2C8}"/>
              </a:ext>
            </a:extLst>
          </p:cNvPr>
          <p:cNvSpPr txBox="1">
            <a:spLocks noGrp="1" noChangeArrowheads="1"/>
          </p:cNvSpPr>
          <p:nvPr/>
        </p:nvSpPr>
        <p:spPr bwMode="auto">
          <a:xfrm>
            <a:off x="6732240" y="6156597"/>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lgn="r" eaLnBrk="1" hangingPunct="1">
              <a:spcBef>
                <a:spcPct val="0"/>
              </a:spcBef>
              <a:buFontTx/>
              <a:buNone/>
            </a:pPr>
            <a:fld id="{34EEDC7B-31E3-4312-9B78-D0A6389A2BAA}" type="slidenum">
              <a:rPr lang="es-ES" altLang="en-US" sz="1400">
                <a:latin typeface="Times New Roman" panose="02020603050405020304" pitchFamily="18" charset="0"/>
              </a:rPr>
              <a:pPr algn="r" eaLnBrk="1" hangingPunct="1">
                <a:spcBef>
                  <a:spcPct val="0"/>
                </a:spcBef>
                <a:buFontTx/>
                <a:buNone/>
              </a:pPr>
              <a:t>24</a:t>
            </a:fld>
            <a:endParaRPr lang="es-ES" altLang="en-US" sz="1400">
              <a:latin typeface="Times New Roman" panose="02020603050405020304" pitchFamily="18" charset="0"/>
            </a:endParaRPr>
          </a:p>
        </p:txBody>
      </p:sp>
      <p:sp>
        <p:nvSpPr>
          <p:cNvPr id="64515" name="Rectangle 2">
            <a:extLst>
              <a:ext uri="{FF2B5EF4-FFF2-40B4-BE49-F238E27FC236}">
                <a16:creationId xmlns:a16="http://schemas.microsoft.com/office/drawing/2014/main" xmlns="" id="{628608D8-FFED-4DBC-A235-1614F0792190}"/>
              </a:ext>
            </a:extLst>
          </p:cNvPr>
          <p:cNvSpPr>
            <a:spLocks noGrp="1" noChangeArrowheads="1"/>
          </p:cNvSpPr>
          <p:nvPr>
            <p:ph type="title"/>
          </p:nvPr>
        </p:nvSpPr>
        <p:spPr>
          <a:xfrm>
            <a:off x="685800" y="404664"/>
            <a:ext cx="7772400" cy="1063625"/>
          </a:xfrm>
          <a:solidFill>
            <a:schemeClr val="accent5">
              <a:lumMod val="20000"/>
              <a:lumOff val="80000"/>
            </a:schemeClr>
          </a:solidFill>
        </p:spPr>
        <p:txBody>
          <a:bodyPr>
            <a:normAutofit fontScale="90000"/>
          </a:bodyPr>
          <a:lstStyle/>
          <a:p>
            <a:r>
              <a:rPr lang="es-ES" altLang="en-US" sz="3200" b="1" dirty="0" smtClean="0"/>
              <a:t/>
            </a:r>
            <a:br>
              <a:rPr lang="es-ES" altLang="en-US" sz="3200" b="1" dirty="0" smtClean="0"/>
            </a:br>
            <a:r>
              <a:rPr lang="es-ES" altLang="en-US" sz="3200" b="1" dirty="0" smtClean="0"/>
              <a:t>Honorarios </a:t>
            </a:r>
            <a:br>
              <a:rPr lang="es-ES" altLang="en-US" sz="3200" b="1" dirty="0" smtClean="0"/>
            </a:br>
            <a:r>
              <a:rPr lang="es-ES" altLang="en-US" sz="3200" b="1" dirty="0" smtClean="0"/>
              <a:t>por </a:t>
            </a:r>
            <a:r>
              <a:rPr lang="es-ES" altLang="en-US" sz="3200" b="1" dirty="0"/>
              <a:t>prestación de servicios </a:t>
            </a:r>
            <a:r>
              <a:rPr lang="es-ES" altLang="en-US" sz="3200" b="1" dirty="0" smtClean="0"/>
              <a:t>personales</a:t>
            </a:r>
            <a:r>
              <a:rPr lang="es-ES" altLang="en-US" sz="3200" b="1" dirty="0"/>
              <a:t/>
            </a:r>
            <a:br>
              <a:rPr lang="es-ES" altLang="en-US" sz="3200" b="1" dirty="0"/>
            </a:br>
            <a:endParaRPr lang="es-MX" altLang="en-US" sz="3200" b="1" dirty="0">
              <a:solidFill>
                <a:srgbClr val="C00000"/>
              </a:solidFill>
            </a:endParaRPr>
          </a:p>
        </p:txBody>
      </p:sp>
      <p:sp>
        <p:nvSpPr>
          <p:cNvPr id="64516" name="Rectangle 3">
            <a:extLst>
              <a:ext uri="{FF2B5EF4-FFF2-40B4-BE49-F238E27FC236}">
                <a16:creationId xmlns:a16="http://schemas.microsoft.com/office/drawing/2014/main" xmlns="" id="{4B53C9FC-BDDB-4273-B166-7A97CB0F66B0}"/>
              </a:ext>
            </a:extLst>
          </p:cNvPr>
          <p:cNvSpPr>
            <a:spLocks noGrp="1" noChangeArrowheads="1"/>
          </p:cNvSpPr>
          <p:nvPr>
            <p:ph idx="1"/>
          </p:nvPr>
        </p:nvSpPr>
        <p:spPr>
          <a:xfrm>
            <a:off x="684213" y="1628800"/>
            <a:ext cx="8280400" cy="3960341"/>
          </a:xfrm>
        </p:spPr>
        <p:txBody>
          <a:bodyPr>
            <a:normAutofit/>
          </a:bodyPr>
          <a:lstStyle/>
          <a:p>
            <a:pPr marL="0" indent="0" algn="just">
              <a:buFontTx/>
              <a:buNone/>
            </a:pPr>
            <a:endParaRPr lang="es-ES" altLang="en-US" sz="2000" b="1" dirty="0"/>
          </a:p>
          <a:p>
            <a:pPr marL="0" indent="0" algn="just">
              <a:buFontTx/>
              <a:buNone/>
            </a:pPr>
            <a:r>
              <a:rPr lang="es-ES" altLang="en-US" sz="2000" dirty="0"/>
              <a:t>Los honorarios pagados o adeudados por prestación de servicios personales que se pacten con </a:t>
            </a:r>
            <a:r>
              <a:rPr lang="es-ES" altLang="en-US" sz="2000" dirty="0" smtClean="0"/>
              <a:t>el </a:t>
            </a:r>
            <a:r>
              <a:rPr lang="es-ES" altLang="en-US" sz="2000" dirty="0"/>
              <a:t>cónyuge o conviviente civil del propietario o sus hijos, pueden ser rebajados como gasto, siempre que, cumplan con los requisitos </a:t>
            </a:r>
            <a:r>
              <a:rPr lang="es-ES" altLang="en-US" sz="2000" dirty="0" smtClean="0"/>
              <a:t>generales del Art. 31:</a:t>
            </a:r>
            <a:endParaRPr lang="es-ES" altLang="en-US" sz="2000" dirty="0"/>
          </a:p>
          <a:p>
            <a:pPr lvl="1">
              <a:defRPr/>
            </a:pPr>
            <a:r>
              <a:rPr lang="es-ES" sz="1800" dirty="0">
                <a:solidFill>
                  <a:srgbClr val="6600FF"/>
                </a:solidFill>
              </a:rPr>
              <a:t>Necesarios. Aptitud para generar utilidades.</a:t>
            </a:r>
          </a:p>
          <a:p>
            <a:pPr lvl="1">
              <a:defRPr/>
            </a:pPr>
            <a:r>
              <a:rPr lang="es-ES" sz="1800" dirty="0" smtClean="0">
                <a:solidFill>
                  <a:srgbClr val="6600FF"/>
                </a:solidFill>
              </a:rPr>
              <a:t>No </a:t>
            </a:r>
            <a:r>
              <a:rPr lang="es-ES" sz="1800" dirty="0">
                <a:solidFill>
                  <a:srgbClr val="6600FF"/>
                </a:solidFill>
              </a:rPr>
              <a:t>rebajados en el Art. 30, formando parte del costo </a:t>
            </a:r>
          </a:p>
          <a:p>
            <a:pPr lvl="1">
              <a:defRPr/>
            </a:pPr>
            <a:r>
              <a:rPr lang="es-ES" sz="1800" dirty="0" smtClean="0">
                <a:solidFill>
                  <a:srgbClr val="6600FF"/>
                </a:solidFill>
              </a:rPr>
              <a:t>Pagados </a:t>
            </a:r>
            <a:r>
              <a:rPr lang="es-ES" sz="1800" dirty="0">
                <a:solidFill>
                  <a:srgbClr val="6600FF"/>
                </a:solidFill>
              </a:rPr>
              <a:t>o adeudados</a:t>
            </a:r>
          </a:p>
          <a:p>
            <a:pPr lvl="1">
              <a:defRPr/>
            </a:pPr>
            <a:r>
              <a:rPr lang="es-ES" sz="1800" dirty="0" smtClean="0">
                <a:solidFill>
                  <a:srgbClr val="6600FF"/>
                </a:solidFill>
              </a:rPr>
              <a:t>Acreditados </a:t>
            </a:r>
            <a:r>
              <a:rPr lang="es-ES" sz="1800" dirty="0">
                <a:solidFill>
                  <a:srgbClr val="6600FF"/>
                </a:solidFill>
              </a:rPr>
              <a:t>fehacientemente</a:t>
            </a:r>
          </a:p>
          <a:p>
            <a:pPr marL="0" indent="0" algn="just">
              <a:buFontTx/>
              <a:buNone/>
            </a:pPr>
            <a:endParaRPr lang="es-ES" altLang="en-US" sz="2000" b="1" i="1" dirty="0"/>
          </a:p>
        </p:txBody>
      </p:sp>
    </p:spTree>
    <p:extLst>
      <p:ext uri="{BB962C8B-B14F-4D97-AF65-F5344CB8AC3E}">
        <p14:creationId xmlns:p14="http://schemas.microsoft.com/office/powerpoint/2010/main" val="2363763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51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5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45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45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45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5">
              <a:lumMod val="20000"/>
              <a:lumOff val="80000"/>
            </a:schemeClr>
          </a:solidFill>
        </p:spPr>
        <p:txBody>
          <a:bodyPr>
            <a:normAutofit fontScale="90000"/>
          </a:bodyPr>
          <a:lstStyle/>
          <a:p>
            <a:r>
              <a:rPr lang="es-ES" dirty="0">
                <a:solidFill>
                  <a:srgbClr val="C00000"/>
                </a:solidFill>
              </a:rPr>
              <a:t>Remuneraciones pagadas a cónyuge, por contribuyente del Art. 42 N° 2 de la </a:t>
            </a:r>
            <a:r>
              <a:rPr lang="es-ES" dirty="0" smtClean="0">
                <a:solidFill>
                  <a:srgbClr val="C00000"/>
                </a:solidFill>
              </a:rPr>
              <a:t>LIR</a:t>
            </a:r>
            <a:br>
              <a:rPr lang="es-ES" dirty="0" smtClean="0">
                <a:solidFill>
                  <a:srgbClr val="C00000"/>
                </a:solidFill>
              </a:rPr>
            </a:br>
            <a:endParaRPr lang="es-ES" dirty="0"/>
          </a:p>
        </p:txBody>
      </p:sp>
      <p:sp>
        <p:nvSpPr>
          <p:cNvPr id="3" name="2 Marcador de contenido"/>
          <p:cNvSpPr>
            <a:spLocks noGrp="1"/>
          </p:cNvSpPr>
          <p:nvPr>
            <p:ph idx="1"/>
          </p:nvPr>
        </p:nvSpPr>
        <p:spPr>
          <a:xfrm>
            <a:off x="3635896" y="260648"/>
            <a:ext cx="5111750" cy="5853113"/>
          </a:xfrm>
        </p:spPr>
        <p:txBody>
          <a:bodyPr>
            <a:normAutofit/>
          </a:bodyPr>
          <a:lstStyle/>
          <a:p>
            <a:pPr marL="0" indent="0">
              <a:buNone/>
            </a:pPr>
            <a:r>
              <a:rPr lang="es-ES" sz="1800" dirty="0"/>
              <a:t>Tras las modificaciones introducidas por la Ley N° 21.210, se permite deducir como gasto la remuneración pagada a su cónyuge por parte de un contribuyente del N° 2 del artículo 42 de la LIR, en virtud de lo dispuesto en los artículos 50 y 31, inciso cuarto, N° 6, párrafo cuarto, todos de la LIR, en tanto se cumplan los requisitos generales y especiales de las normas citadas.</a:t>
            </a:r>
          </a:p>
        </p:txBody>
      </p:sp>
      <p:sp>
        <p:nvSpPr>
          <p:cNvPr id="4" name="3 Marcador de texto"/>
          <p:cNvSpPr>
            <a:spLocks noGrp="1"/>
          </p:cNvSpPr>
          <p:nvPr>
            <p:ph type="body" sz="half" idx="2"/>
          </p:nvPr>
        </p:nvSpPr>
        <p:spPr>
          <a:xfrm>
            <a:off x="457200" y="1435101"/>
            <a:ext cx="3008313" cy="1345828"/>
          </a:xfrm>
        </p:spPr>
        <p:txBody>
          <a:bodyPr>
            <a:normAutofit/>
          </a:bodyPr>
          <a:lstStyle/>
          <a:p>
            <a:r>
              <a:rPr lang="es-ES" sz="1600" b="1" u="sng" dirty="0">
                <a:solidFill>
                  <a:srgbClr val="0033CC"/>
                </a:solidFill>
              </a:rPr>
              <a:t>Oficio N°2730 </a:t>
            </a:r>
            <a:r>
              <a:rPr lang="es-ES" sz="1600" b="1" u="sng" dirty="0" smtClean="0">
                <a:solidFill>
                  <a:srgbClr val="0033CC"/>
                </a:solidFill>
              </a:rPr>
              <a:t>del 24/11/2020, SII</a:t>
            </a:r>
            <a:endParaRPr lang="es-ES" sz="1600" b="1" dirty="0">
              <a:solidFill>
                <a:srgbClr val="0033CC"/>
              </a:solidFill>
            </a:endParaRPr>
          </a:p>
        </p:txBody>
      </p:sp>
    </p:spTree>
    <p:extLst>
      <p:ext uri="{BB962C8B-B14F-4D97-AF65-F5344CB8AC3E}">
        <p14:creationId xmlns:p14="http://schemas.microsoft.com/office/powerpoint/2010/main" val="14472208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14067" y="1544002"/>
            <a:ext cx="9144000" cy="286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pitchFamily="18" charset="0"/>
                <a:cs typeface="Arial" charset="0"/>
              </a:defRPr>
            </a:lvl1pPr>
            <a:lvl2pPr marL="742950" indent="-285750" eaLnBrk="0" hangingPunct="0">
              <a:defRPr sz="2000">
                <a:solidFill>
                  <a:schemeClr val="tx1"/>
                </a:solidFill>
                <a:latin typeface="Times New Roman" pitchFamily="18" charset="0"/>
                <a:cs typeface="Arial" charset="0"/>
              </a:defRPr>
            </a:lvl2pPr>
            <a:lvl3pPr marL="1143000" indent="-228600" eaLnBrk="0" hangingPunct="0">
              <a:defRPr sz="2000">
                <a:solidFill>
                  <a:schemeClr val="tx1"/>
                </a:solidFill>
                <a:latin typeface="Times New Roman" pitchFamily="18" charset="0"/>
                <a:cs typeface="Arial" charset="0"/>
              </a:defRPr>
            </a:lvl3pPr>
            <a:lvl4pPr marL="1600200" indent="-228600" eaLnBrk="0" hangingPunct="0">
              <a:defRPr sz="2000">
                <a:solidFill>
                  <a:schemeClr val="tx1"/>
                </a:solidFill>
                <a:latin typeface="Times New Roman" pitchFamily="18" charset="0"/>
                <a:cs typeface="Arial" charset="0"/>
              </a:defRPr>
            </a:lvl4pPr>
            <a:lvl5pPr marL="2057400" indent="-228600" eaLnBrk="0" hangingPunct="0">
              <a:defRPr sz="20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0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0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0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000">
                <a:solidFill>
                  <a:schemeClr val="tx1"/>
                </a:solidFill>
                <a:latin typeface="Times New Roman" pitchFamily="18" charset="0"/>
                <a:cs typeface="Arial" charset="0"/>
              </a:defRPr>
            </a:lvl9pPr>
          </a:lstStyle>
          <a:p>
            <a:pPr algn="ctr" eaLnBrk="1" hangingPunct="1"/>
            <a:endParaRPr lang="es-ES" altLang="es-CL" sz="2800" b="1" dirty="0">
              <a:solidFill>
                <a:srgbClr val="0033CC"/>
              </a:solidFill>
              <a:latin typeface="+mn-lt"/>
            </a:endParaRPr>
          </a:p>
          <a:p>
            <a:pPr algn="ctr" eaLnBrk="1" hangingPunct="1"/>
            <a:endParaRPr lang="es-ES" altLang="es-CL" sz="2800" b="1" dirty="0" smtClean="0">
              <a:solidFill>
                <a:srgbClr val="0033CC"/>
              </a:solidFill>
              <a:latin typeface="+mn-lt"/>
            </a:endParaRPr>
          </a:p>
          <a:p>
            <a:pPr algn="ctr" eaLnBrk="1" hangingPunct="1"/>
            <a:r>
              <a:rPr lang="es-ES" altLang="es-CL" sz="2800" b="1" dirty="0" smtClean="0">
                <a:solidFill>
                  <a:srgbClr val="0033CC"/>
                </a:solidFill>
                <a:latin typeface="+mn-lt"/>
              </a:rPr>
              <a:t>COMENTARIOS FINALES</a:t>
            </a:r>
            <a:endParaRPr lang="es-ES" altLang="es-CL" sz="2800" b="1" dirty="0">
              <a:solidFill>
                <a:srgbClr val="0033CC"/>
              </a:solidFill>
              <a:latin typeface="+mn-lt"/>
            </a:endParaRPr>
          </a:p>
          <a:p>
            <a:pPr algn="ctr" eaLnBrk="1" hangingPunct="1"/>
            <a:endParaRPr lang="es-ES" altLang="es-CL" sz="2800" b="1" dirty="0">
              <a:solidFill>
                <a:srgbClr val="0033CC"/>
              </a:solidFill>
              <a:latin typeface="+mn-lt"/>
            </a:endParaRPr>
          </a:p>
          <a:p>
            <a:pPr algn="ctr" defTabSz="0">
              <a:buClr>
                <a:schemeClr val="tx2"/>
              </a:buClr>
              <a:defRPr/>
            </a:pPr>
            <a:endParaRPr lang="es-CL" sz="2800" b="1" kern="0" cap="all" dirty="0" smtClean="0">
              <a:solidFill>
                <a:srgbClr val="0033CC"/>
              </a:solidFill>
              <a:latin typeface="Arial" charset="0"/>
              <a:ea typeface="ヒラギノ角ゴ Pro W3" charset="0"/>
              <a:cs typeface="ヒラギノ角ゴ Pro W3" charset="0"/>
            </a:endParaRPr>
          </a:p>
          <a:p>
            <a:pPr algn="ctr" eaLnBrk="1" hangingPunct="1"/>
            <a:endParaRPr lang="es-ES" altLang="es-CL" sz="2800" dirty="0">
              <a:solidFill>
                <a:srgbClr val="0033CC"/>
              </a:solidFill>
              <a:latin typeface="+mn-lt"/>
            </a:endParaRPr>
          </a:p>
        </p:txBody>
      </p:sp>
    </p:spTree>
    <p:extLst>
      <p:ext uri="{BB962C8B-B14F-4D97-AF65-F5344CB8AC3E}">
        <p14:creationId xmlns:p14="http://schemas.microsoft.com/office/powerpoint/2010/main" val="3647812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idx="1"/>
          </p:nvPr>
        </p:nvSpPr>
        <p:spPr>
          <a:xfrm>
            <a:off x="457200" y="1797050"/>
            <a:ext cx="8229600" cy="4800600"/>
          </a:xfrm>
          <a:solidFill>
            <a:srgbClr val="FFFFFF"/>
          </a:solidFill>
          <a:ln>
            <a:noFill/>
          </a:ln>
        </p:spPr>
        <p:txBody>
          <a:bodyPr>
            <a:normAutofit/>
          </a:bodyPr>
          <a:lstStyle/>
          <a:p>
            <a:pPr eaLnBrk="1" hangingPunct="1">
              <a:lnSpc>
                <a:spcPct val="80000"/>
              </a:lnSpc>
              <a:buFontTx/>
              <a:buNone/>
            </a:pPr>
            <a:r>
              <a:rPr lang="es-ES" altLang="es-CL" sz="2000" dirty="0" smtClean="0">
                <a:cs typeface="Times New Roman" pitchFamily="18" charset="0"/>
              </a:rPr>
              <a:t/>
            </a:r>
            <a:br>
              <a:rPr lang="es-ES" altLang="es-CL" sz="2000" dirty="0" smtClean="0">
                <a:cs typeface="Times New Roman" pitchFamily="18" charset="0"/>
              </a:rPr>
            </a:br>
            <a:r>
              <a:rPr lang="es-ES" altLang="es-CL" sz="2000" dirty="0" smtClean="0"/>
              <a:t>El sueldo empresarial es una franquicia a favor de la empresa o sociedad, en cuanto a que el legislador con el fin de reconocer el trabajo efectuado por sus dueños a sus respectivas empresas, estableció una </a:t>
            </a:r>
            <a:r>
              <a:rPr lang="es-ES" altLang="es-CL" sz="2000" dirty="0" smtClean="0">
                <a:solidFill>
                  <a:srgbClr val="FF0000"/>
                </a:solidFill>
              </a:rPr>
              <a:t>ficción laboral </a:t>
            </a:r>
            <a:r>
              <a:rPr lang="es-ES" altLang="es-CL" sz="2000" dirty="0" smtClean="0"/>
              <a:t>entre empresa y socios, con el fin de que dichas entidades pudieran asignarles o pagarles un sueldo a las referidas personas y poder rebajarlo como un gasto tributario en la determinación de la base imponible del impuesto de Primera Categoría que les afecta </a:t>
            </a:r>
            <a:endParaRPr lang="es-ES" altLang="es-CL" sz="2000" dirty="0" smtClean="0"/>
          </a:p>
          <a:p>
            <a:pPr eaLnBrk="1" hangingPunct="1">
              <a:lnSpc>
                <a:spcPct val="80000"/>
              </a:lnSpc>
              <a:buFontTx/>
              <a:buNone/>
            </a:pPr>
            <a:r>
              <a:rPr lang="es-ES" altLang="es-CL" sz="2000" dirty="0"/>
              <a:t>	</a:t>
            </a:r>
            <a:r>
              <a:rPr lang="es-ES" altLang="es-CL" sz="1600" i="1" dirty="0" smtClean="0"/>
              <a:t>Oficio </a:t>
            </a:r>
            <a:r>
              <a:rPr lang="es-ES" altLang="es-CL" sz="1600" i="1" dirty="0" smtClean="0"/>
              <a:t>N° 6524, de 2003 S.I.I</a:t>
            </a:r>
            <a:r>
              <a:rPr lang="es-ES" altLang="es-CL" sz="1600" i="1" dirty="0" smtClean="0"/>
              <a:t>.</a:t>
            </a:r>
            <a:endParaRPr lang="es-ES" altLang="es-CL" sz="1600" i="1" dirty="0" smtClean="0"/>
          </a:p>
          <a:p>
            <a:pPr eaLnBrk="1" hangingPunct="1">
              <a:lnSpc>
                <a:spcPct val="80000"/>
              </a:lnSpc>
              <a:buFontTx/>
              <a:buNone/>
            </a:pPr>
            <a:r>
              <a:rPr lang="es-ES" altLang="es-CL" sz="2000" dirty="0" smtClean="0">
                <a:cs typeface="Times New Roman" pitchFamily="18" charset="0"/>
              </a:rPr>
              <a:t>	</a:t>
            </a:r>
          </a:p>
          <a:p>
            <a:pPr eaLnBrk="1" hangingPunct="1">
              <a:lnSpc>
                <a:spcPct val="80000"/>
              </a:lnSpc>
              <a:buFontTx/>
              <a:buNone/>
            </a:pPr>
            <a:r>
              <a:rPr lang="es-ES" altLang="es-CL" sz="2000" dirty="0" smtClean="0">
                <a:cs typeface="Times New Roman" pitchFamily="18" charset="0"/>
              </a:rPr>
              <a:t>	</a:t>
            </a:r>
            <a:endParaRPr lang="es-CL" altLang="es-CL" sz="2000" dirty="0" smtClean="0">
              <a:cs typeface="Times New Roman" pitchFamily="18" charset="0"/>
            </a:endParaRPr>
          </a:p>
          <a:p>
            <a:pPr eaLnBrk="1" hangingPunct="1">
              <a:lnSpc>
                <a:spcPct val="80000"/>
              </a:lnSpc>
              <a:buFontTx/>
              <a:buNone/>
            </a:pPr>
            <a:r>
              <a:rPr lang="es-CL" altLang="es-CL" sz="2000" i="1" dirty="0" smtClean="0">
                <a:cs typeface="Times New Roman" pitchFamily="18" charset="0"/>
              </a:rPr>
              <a:t>	</a:t>
            </a:r>
          </a:p>
          <a:p>
            <a:pPr eaLnBrk="1" hangingPunct="1">
              <a:lnSpc>
                <a:spcPct val="80000"/>
              </a:lnSpc>
              <a:buFontTx/>
              <a:buNone/>
            </a:pPr>
            <a:endParaRPr lang="es-CL" altLang="es-CL" sz="2000" i="1" dirty="0" smtClean="0">
              <a:cs typeface="Times New Roman" pitchFamily="18" charset="0"/>
            </a:endParaRPr>
          </a:p>
          <a:p>
            <a:pPr eaLnBrk="1" hangingPunct="1">
              <a:lnSpc>
                <a:spcPct val="80000"/>
              </a:lnSpc>
              <a:buFontTx/>
              <a:buNone/>
            </a:pPr>
            <a:endParaRPr lang="es-ES" altLang="es-CL" sz="2000" i="1" dirty="0" smtClean="0"/>
          </a:p>
        </p:txBody>
      </p:sp>
      <p:sp>
        <p:nvSpPr>
          <p:cNvPr id="59396" name="Rectangle 3"/>
          <p:cNvSpPr>
            <a:spLocks noChangeArrowheads="1"/>
          </p:cNvSpPr>
          <p:nvPr/>
        </p:nvSpPr>
        <p:spPr bwMode="auto">
          <a:xfrm>
            <a:off x="467544" y="404664"/>
            <a:ext cx="8208912" cy="1008063"/>
          </a:xfrm>
          <a:prstGeom prst="rect">
            <a:avLst/>
          </a:prstGeom>
          <a:solidFill>
            <a:schemeClr val="accent6">
              <a:lumMod val="20000"/>
              <a:lumOff val="80000"/>
            </a:schemeClr>
          </a:solidFill>
          <a:ln w="9525">
            <a:noFill/>
            <a:miter lim="800000"/>
            <a:headEnd/>
            <a:tailEnd/>
          </a:ln>
        </p:spPr>
        <p:txBody>
          <a:bodyPr wrap="none" anchor="ctr"/>
          <a:lstStyle/>
          <a:p>
            <a:pPr algn="ctr">
              <a:defRPr/>
            </a:pPr>
            <a:r>
              <a:rPr lang="es-CL" sz="2800" b="1" dirty="0">
                <a:latin typeface="+mn-lt"/>
              </a:rPr>
              <a:t>SUELDO EMPRESARIAL</a:t>
            </a:r>
            <a:endParaRPr lang="es-ES" sz="2800" b="1" dirty="0">
              <a:latin typeface="+mn-lt"/>
            </a:endParaRPr>
          </a:p>
        </p:txBody>
      </p:sp>
      <p:sp>
        <p:nvSpPr>
          <p:cNvPr id="4" name="3 Marcador de número de diapositiva"/>
          <p:cNvSpPr>
            <a:spLocks noGrp="1"/>
          </p:cNvSpPr>
          <p:nvPr>
            <p:ph type="sldNum" sz="quarter" idx="12"/>
          </p:nvPr>
        </p:nvSpPr>
        <p:spPr/>
        <p:txBody>
          <a:bodyPr/>
          <a:lstStyle/>
          <a:p>
            <a:pPr>
              <a:defRPr/>
            </a:pPr>
            <a:fld id="{D7427220-F04B-49C1-9325-20FA51E74E11}" type="slidenum">
              <a:rPr lang="es-CL"/>
              <a:pPr>
                <a:defRPr/>
              </a:pPr>
              <a:t>3</a:t>
            </a:fld>
            <a:endParaRPr lang="es-CL"/>
          </a:p>
        </p:txBody>
      </p:sp>
    </p:spTree>
    <p:extLst>
      <p:ext uri="{BB962C8B-B14F-4D97-AF65-F5344CB8AC3E}">
        <p14:creationId xmlns:p14="http://schemas.microsoft.com/office/powerpoint/2010/main" val="1363148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08912" cy="1143000"/>
          </a:xfrm>
          <a:solidFill>
            <a:schemeClr val="accent6">
              <a:lumMod val="20000"/>
              <a:lumOff val="80000"/>
            </a:schemeClr>
          </a:solidFill>
        </p:spPr>
        <p:txBody>
          <a:bodyPr>
            <a:normAutofit/>
          </a:bodyPr>
          <a:lstStyle/>
          <a:p>
            <a:r>
              <a:rPr lang="es-ES" sz="3200" dirty="0" smtClean="0"/>
              <a:t>SUELDO EMPRESARIAL</a:t>
            </a:r>
            <a:endParaRPr lang="es-ES" sz="3200" dirty="0"/>
          </a:p>
        </p:txBody>
      </p:sp>
      <p:sp>
        <p:nvSpPr>
          <p:cNvPr id="3" name="2 Marcador de texto"/>
          <p:cNvSpPr>
            <a:spLocks noGrp="1"/>
          </p:cNvSpPr>
          <p:nvPr>
            <p:ph type="body" idx="1"/>
          </p:nvPr>
        </p:nvSpPr>
        <p:spPr>
          <a:xfrm>
            <a:off x="457200" y="1412776"/>
            <a:ext cx="4040188" cy="762099"/>
          </a:xfrm>
          <a:solidFill>
            <a:schemeClr val="accent3">
              <a:lumMod val="20000"/>
              <a:lumOff val="80000"/>
            </a:schemeClr>
          </a:solidFill>
        </p:spPr>
        <p:txBody>
          <a:bodyPr>
            <a:noAutofit/>
          </a:bodyPr>
          <a:lstStyle/>
          <a:p>
            <a:r>
              <a:rPr lang="es-ES" sz="2000" dirty="0" smtClean="0"/>
              <a:t>Vigente hasta el 31.12.2019</a:t>
            </a:r>
          </a:p>
          <a:p>
            <a:r>
              <a:rPr lang="es-ES" sz="2000" dirty="0" smtClean="0"/>
              <a:t>Art. 31, inc.4, N° 6, inc.3</a:t>
            </a:r>
            <a:endParaRPr lang="es-ES" sz="2000" dirty="0"/>
          </a:p>
        </p:txBody>
      </p:sp>
      <p:sp>
        <p:nvSpPr>
          <p:cNvPr id="4" name="3 Marcador de contenido"/>
          <p:cNvSpPr>
            <a:spLocks noGrp="1"/>
          </p:cNvSpPr>
          <p:nvPr>
            <p:ph sz="half" idx="2"/>
          </p:nvPr>
        </p:nvSpPr>
        <p:spPr>
          <a:xfrm>
            <a:off x="457200" y="2286024"/>
            <a:ext cx="4040188" cy="3951288"/>
          </a:xfrm>
        </p:spPr>
        <p:txBody>
          <a:bodyPr>
            <a:normAutofit/>
          </a:bodyPr>
          <a:lstStyle/>
          <a:p>
            <a:pPr marL="0" indent="0" algn="just">
              <a:buNone/>
            </a:pPr>
            <a:r>
              <a:rPr lang="es-ES" sz="1800" dirty="0" smtClean="0"/>
              <a:t>«No </a:t>
            </a:r>
            <a:r>
              <a:rPr lang="es-ES" sz="1800" dirty="0"/>
              <a:t>obstante, se aceptará como gasto la remuneración del socio de sociedades de personas y socio gestor de sociedades en comandita por acciones, y las que se asigne el empresario individual, que efectiva y permanentemente trabajen en el negocio o empresa, hasta por el monto que hubiera estado afecto a cotizaciones previsionales obligatorias. En todo caso, dichas remuneraciones se considerarán rentas del artículo 42, número 1</a:t>
            </a:r>
            <a:r>
              <a:rPr lang="es-ES" sz="1800" dirty="0" smtClean="0"/>
              <a:t>.» </a:t>
            </a:r>
            <a:endParaRPr lang="es-ES" sz="1800" dirty="0"/>
          </a:p>
        </p:txBody>
      </p:sp>
      <p:sp>
        <p:nvSpPr>
          <p:cNvPr id="5" name="4 Marcador de texto"/>
          <p:cNvSpPr>
            <a:spLocks noGrp="1"/>
          </p:cNvSpPr>
          <p:nvPr>
            <p:ph type="body" sz="quarter" idx="3"/>
          </p:nvPr>
        </p:nvSpPr>
        <p:spPr>
          <a:xfrm>
            <a:off x="4645025" y="1412776"/>
            <a:ext cx="4041775" cy="762099"/>
          </a:xfrm>
          <a:solidFill>
            <a:schemeClr val="accent5">
              <a:lumMod val="20000"/>
              <a:lumOff val="80000"/>
            </a:schemeClr>
          </a:solidFill>
        </p:spPr>
        <p:txBody>
          <a:bodyPr>
            <a:normAutofit fontScale="25000" lnSpcReduction="20000"/>
          </a:bodyPr>
          <a:lstStyle/>
          <a:p>
            <a:endParaRPr lang="es-ES" sz="8000" dirty="0" smtClean="0"/>
          </a:p>
          <a:p>
            <a:endParaRPr lang="es-ES" sz="8000" dirty="0" smtClean="0"/>
          </a:p>
          <a:p>
            <a:endParaRPr lang="es-ES" sz="8000" dirty="0"/>
          </a:p>
          <a:p>
            <a:endParaRPr lang="es-ES" sz="8000" dirty="0" smtClean="0"/>
          </a:p>
          <a:p>
            <a:endParaRPr lang="es-ES" sz="8000" dirty="0"/>
          </a:p>
          <a:p>
            <a:endParaRPr lang="es-ES" sz="8000" dirty="0" smtClean="0"/>
          </a:p>
          <a:p>
            <a:r>
              <a:rPr lang="es-ES" sz="8000" dirty="0" smtClean="0"/>
              <a:t>Vigente desde el 01.01.2020</a:t>
            </a:r>
            <a:endParaRPr lang="es-ES" sz="8000" dirty="0"/>
          </a:p>
          <a:p>
            <a:r>
              <a:rPr lang="es-ES" sz="8000" dirty="0"/>
              <a:t>Art. 31, inc.4, N° 6, </a:t>
            </a:r>
            <a:r>
              <a:rPr lang="es-ES" sz="8000" dirty="0" smtClean="0"/>
              <a:t>inc.4, parte 1</a:t>
            </a:r>
            <a:endParaRPr lang="es-ES" sz="8000" dirty="0"/>
          </a:p>
          <a:p>
            <a:endParaRPr lang="es-ES" dirty="0"/>
          </a:p>
        </p:txBody>
      </p:sp>
      <p:sp>
        <p:nvSpPr>
          <p:cNvPr id="6" name="5 Marcador de contenido"/>
          <p:cNvSpPr>
            <a:spLocks noGrp="1"/>
          </p:cNvSpPr>
          <p:nvPr>
            <p:ph sz="quarter" idx="4"/>
          </p:nvPr>
        </p:nvSpPr>
        <p:spPr>
          <a:xfrm>
            <a:off x="4645025" y="2286024"/>
            <a:ext cx="4041775" cy="3951288"/>
          </a:xfrm>
        </p:spPr>
        <p:txBody>
          <a:bodyPr>
            <a:noAutofit/>
          </a:bodyPr>
          <a:lstStyle/>
          <a:p>
            <a:pPr marL="0" indent="0" algn="just">
              <a:buNone/>
            </a:pPr>
            <a:r>
              <a:rPr lang="es-ES" sz="1800" dirty="0" smtClean="0"/>
              <a:t>«No </a:t>
            </a:r>
            <a:r>
              <a:rPr lang="es-ES" sz="1800" dirty="0"/>
              <a:t>obstante disposición legal en contrario, </a:t>
            </a:r>
            <a:r>
              <a:rPr lang="es-ES" sz="1800" b="1" dirty="0">
                <a:solidFill>
                  <a:srgbClr val="FF0000"/>
                </a:solidFill>
              </a:rPr>
              <a:t>para fines tributarios</a:t>
            </a:r>
            <a:r>
              <a:rPr lang="es-ES" sz="1800" dirty="0"/>
              <a:t>, se aceptará como gasto la remuneración </a:t>
            </a:r>
            <a:r>
              <a:rPr lang="es-ES" sz="1800" b="1" dirty="0">
                <a:solidFill>
                  <a:srgbClr val="0033CC"/>
                </a:solidFill>
              </a:rPr>
              <a:t>razonablemente</a:t>
            </a:r>
            <a:r>
              <a:rPr lang="es-ES" sz="1800" dirty="0"/>
              <a:t> proporcionada en los términos del párrafo anterior, que se asigne al socio, </a:t>
            </a:r>
            <a:r>
              <a:rPr lang="es-ES" sz="1800" b="1" dirty="0">
                <a:solidFill>
                  <a:srgbClr val="0033CC"/>
                </a:solidFill>
              </a:rPr>
              <a:t>accionista</a:t>
            </a:r>
            <a:r>
              <a:rPr lang="es-ES" sz="1800" dirty="0">
                <a:solidFill>
                  <a:srgbClr val="0033CC"/>
                </a:solidFill>
              </a:rPr>
              <a:t> </a:t>
            </a:r>
            <a:r>
              <a:rPr lang="es-ES" sz="1800" dirty="0"/>
              <a:t>o empresario individual que </a:t>
            </a:r>
            <a:r>
              <a:rPr lang="es-ES" sz="1800" b="1" dirty="0">
                <a:solidFill>
                  <a:srgbClr val="0033CC"/>
                </a:solidFill>
              </a:rPr>
              <a:t>efectivamente</a:t>
            </a:r>
            <a:r>
              <a:rPr lang="es-ES" sz="1800" dirty="0"/>
              <a:t> trabaje en el negocio o empresa. En todo caso, dichas remuneraciones se considerarán rentas del artículo 42, </a:t>
            </a:r>
            <a:r>
              <a:rPr lang="es-ES" sz="1800" dirty="0" smtClean="0"/>
              <a:t>número 1.» </a:t>
            </a:r>
            <a:endParaRPr lang="es-ES" sz="1800" dirty="0"/>
          </a:p>
        </p:txBody>
      </p:sp>
    </p:spTree>
    <p:extLst>
      <p:ext uri="{BB962C8B-B14F-4D97-AF65-F5344CB8AC3E}">
        <p14:creationId xmlns:p14="http://schemas.microsoft.com/office/powerpoint/2010/main" val="144394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2">
            <a:extLst>
              <a:ext uri="{FF2B5EF4-FFF2-40B4-BE49-F238E27FC236}">
                <a16:creationId xmlns:a16="http://schemas.microsoft.com/office/drawing/2014/main" xmlns="" id="{1E2CE403-C427-458F-9F9F-011B482884E9}"/>
              </a:ext>
            </a:extLst>
          </p:cNvPr>
          <p:cNvSpPr>
            <a:spLocks noGrp="1" noChangeArrowheads="1"/>
          </p:cNvSpPr>
          <p:nvPr>
            <p:ph type="title"/>
          </p:nvPr>
        </p:nvSpPr>
        <p:spPr>
          <a:xfrm>
            <a:off x="685800" y="260648"/>
            <a:ext cx="7772400" cy="703734"/>
          </a:xfrm>
          <a:solidFill>
            <a:schemeClr val="accent6">
              <a:lumMod val="20000"/>
              <a:lumOff val="80000"/>
            </a:schemeClr>
          </a:solidFill>
        </p:spPr>
        <p:txBody>
          <a:bodyPr/>
          <a:lstStyle/>
          <a:p>
            <a:pPr eaLnBrk="1" hangingPunct="1"/>
            <a:r>
              <a:rPr lang="es-ES_tradnl" altLang="en-US" sz="3200" b="1" dirty="0" smtClean="0">
                <a:solidFill>
                  <a:srgbClr val="C00000"/>
                </a:solidFill>
              </a:rPr>
              <a:t>SUELDO EMPRESARIAL</a:t>
            </a:r>
            <a:endParaRPr lang="es-MX" altLang="en-US" sz="3200" b="1" dirty="0">
              <a:solidFill>
                <a:srgbClr val="C00000"/>
              </a:solidFill>
            </a:endParaRPr>
          </a:p>
        </p:txBody>
      </p:sp>
      <p:sp>
        <p:nvSpPr>
          <p:cNvPr id="44039" name="Rectangle 3">
            <a:extLst>
              <a:ext uri="{FF2B5EF4-FFF2-40B4-BE49-F238E27FC236}">
                <a16:creationId xmlns:a16="http://schemas.microsoft.com/office/drawing/2014/main" xmlns="" id="{47885AD5-6957-4528-996F-5BCE5E865408}"/>
              </a:ext>
            </a:extLst>
          </p:cNvPr>
          <p:cNvSpPr>
            <a:spLocks noGrp="1" noChangeArrowheads="1"/>
          </p:cNvSpPr>
          <p:nvPr>
            <p:ph idx="1"/>
          </p:nvPr>
        </p:nvSpPr>
        <p:spPr>
          <a:xfrm>
            <a:off x="684213" y="1412875"/>
            <a:ext cx="8280400" cy="4824413"/>
          </a:xfrm>
        </p:spPr>
        <p:txBody>
          <a:bodyPr/>
          <a:lstStyle/>
          <a:p>
            <a:pPr>
              <a:defRPr/>
            </a:pPr>
            <a:r>
              <a:rPr lang="es-ES" sz="2000" dirty="0" smtClean="0"/>
              <a:t>Se </a:t>
            </a:r>
            <a:r>
              <a:rPr lang="es-ES" sz="2000" dirty="0"/>
              <a:t>aceptará como gasto la remuneración que se asigne al socio, accionista o empresario individual que efectivamente trabaje en el negocio o empresa. </a:t>
            </a:r>
          </a:p>
          <a:p>
            <a:pPr>
              <a:defRPr/>
            </a:pPr>
            <a:r>
              <a:rPr lang="es-ES" sz="2000" dirty="0">
                <a:solidFill>
                  <a:srgbClr val="3366FF"/>
                </a:solidFill>
              </a:rPr>
              <a:t>Se considerarán rentas del artículo 42 N° 1</a:t>
            </a:r>
            <a:r>
              <a:rPr lang="es-ES" sz="2000" dirty="0"/>
              <a:t>, es decir, afectas al Impuesto Único de 2ª Categoría.</a:t>
            </a:r>
          </a:p>
          <a:p>
            <a:pPr>
              <a:defRPr/>
            </a:pPr>
            <a:r>
              <a:rPr lang="es-ES" sz="2000" dirty="0"/>
              <a:t>Deben ser razonablemente proporcionadas a la </a:t>
            </a:r>
            <a:r>
              <a:rPr lang="es-ES" sz="2000" dirty="0">
                <a:solidFill>
                  <a:schemeClr val="accent3">
                    <a:lumMod val="75000"/>
                  </a:schemeClr>
                </a:solidFill>
              </a:rPr>
              <a:t>importancia de la empresa</a:t>
            </a:r>
            <a:r>
              <a:rPr lang="es-ES" sz="2000" dirty="0"/>
              <a:t>, a las </a:t>
            </a:r>
            <a:r>
              <a:rPr lang="es-ES" sz="2000" dirty="0">
                <a:solidFill>
                  <a:srgbClr val="FF0000"/>
                </a:solidFill>
              </a:rPr>
              <a:t>rentas declaradas</a:t>
            </a:r>
            <a:r>
              <a:rPr lang="es-ES" sz="2000" dirty="0"/>
              <a:t>, a los </a:t>
            </a:r>
            <a:r>
              <a:rPr lang="es-ES" sz="2000" dirty="0">
                <a:solidFill>
                  <a:srgbClr val="0033CC"/>
                </a:solidFill>
              </a:rPr>
              <a:t>servicios prestados </a:t>
            </a:r>
            <a:r>
              <a:rPr lang="es-ES" sz="2000" dirty="0"/>
              <a:t>y a la </a:t>
            </a:r>
            <a:r>
              <a:rPr lang="es-ES" sz="2000" dirty="0">
                <a:solidFill>
                  <a:srgbClr val="C00000"/>
                </a:solidFill>
              </a:rPr>
              <a:t>rentabilidad del capita</a:t>
            </a:r>
            <a:r>
              <a:rPr lang="es-ES" sz="2000" dirty="0"/>
              <a:t>l </a:t>
            </a:r>
            <a:r>
              <a:rPr lang="es-ES" sz="2000" dirty="0" smtClean="0"/>
              <a:t>En definitiva, debe tratarse de una remuneración </a:t>
            </a:r>
            <a:r>
              <a:rPr lang="es-ES" sz="2000" dirty="0"/>
              <a:t>de </a:t>
            </a:r>
            <a:r>
              <a:rPr lang="es-ES" sz="2000" dirty="0" smtClean="0"/>
              <a:t>mercado.</a:t>
            </a:r>
            <a:endParaRPr lang="es-ES" sz="2000" dirty="0"/>
          </a:p>
          <a:p>
            <a:pPr marL="0" indent="0">
              <a:buFontTx/>
              <a:buNone/>
              <a:defRPr/>
            </a:pPr>
            <a:endParaRPr lang="es-ES_tradnl" sz="2000" b="1" i="1" dirty="0"/>
          </a:p>
          <a:p>
            <a:pPr marL="0" indent="0">
              <a:buFontTx/>
              <a:buNone/>
              <a:defRPr/>
            </a:pPr>
            <a:r>
              <a:rPr lang="es-ES_tradnl" sz="2000" b="1" dirty="0" smtClean="0"/>
              <a:t>A contar del año 2020</a:t>
            </a:r>
            <a:endParaRPr lang="es-ES_tradnl" sz="2000" b="1" dirty="0"/>
          </a:p>
          <a:p>
            <a:pPr>
              <a:defRPr/>
            </a:pPr>
            <a:r>
              <a:rPr lang="es-ES_tradnl" sz="2000" dirty="0"/>
              <a:t>Se incluyen accionistas de SA y </a:t>
            </a:r>
            <a:r>
              <a:rPr lang="es-ES_tradnl" sz="2000" dirty="0" err="1"/>
              <a:t>SpA</a:t>
            </a:r>
            <a:r>
              <a:rPr lang="es-ES_tradnl" sz="2000" dirty="0"/>
              <a:t>.</a:t>
            </a:r>
          </a:p>
          <a:p>
            <a:pPr>
              <a:defRPr/>
            </a:pPr>
            <a:r>
              <a:rPr lang="es-ES_tradnl" sz="2000" dirty="0"/>
              <a:t>Se eliminó el requisito que </a:t>
            </a:r>
            <a:r>
              <a:rPr lang="es-ES" sz="2000" dirty="0"/>
              <a:t>sólo se podía deducir hasta el monto que hubiera estado afecto a cotizaciones previsionales obligatorias.</a:t>
            </a:r>
          </a:p>
          <a:p>
            <a:pPr marL="0" indent="0">
              <a:buFontTx/>
              <a:buNone/>
              <a:defRPr/>
            </a:pPr>
            <a:endParaRPr lang="es-ES_tradnl" sz="2000" b="1" i="1" dirty="0"/>
          </a:p>
        </p:txBody>
      </p:sp>
      <p:sp>
        <p:nvSpPr>
          <p:cNvPr id="61442" name="Rectangle 6">
            <a:extLst>
              <a:ext uri="{FF2B5EF4-FFF2-40B4-BE49-F238E27FC236}">
                <a16:creationId xmlns:a16="http://schemas.microsoft.com/office/drawing/2014/main" xmlns="" id="{0613164C-BD7C-4F79-A1C2-1AE88705CB5B}"/>
              </a:ext>
            </a:extLst>
          </p:cNvPr>
          <p:cNvSpPr>
            <a:spLocks noGrp="1" noChangeArrowheads="1"/>
          </p:cNvSpPr>
          <p:nvPr>
            <p:ph type="sldNum" sz="quarter" idx="12"/>
          </p:nvPr>
        </p:nvSpPr>
        <p:spPr>
          <a:xfrm>
            <a:off x="6732240" y="6093296"/>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lstStyle>
            <a:lvl1pPr>
              <a:spcBef>
                <a:spcPct val="20000"/>
              </a:spcBef>
              <a:buChar char="•"/>
              <a:defRPr sz="3200">
                <a:solidFill>
                  <a:schemeClr val="tx1"/>
                </a:solidFill>
                <a:latin typeface="Calibri" panose="020F0502020204030204" pitchFamily="34" charset="0"/>
              </a:defRPr>
            </a:lvl1pPr>
            <a:lvl2pPr marL="742950" indent="-285750">
              <a:spcBef>
                <a:spcPct val="20000"/>
              </a:spcBef>
              <a:buChar char="–"/>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eaLnBrk="0" hangingPunct="0">
              <a:spcBef>
                <a:spcPct val="0"/>
              </a:spcBef>
              <a:buFontTx/>
              <a:buNone/>
            </a:pPr>
            <a:fld id="{A2231CEB-7B6B-4DAA-857E-2434ABBAABC9}" type="slidenum">
              <a:rPr lang="es-ES" altLang="en-US" sz="1400" smtClean="0">
                <a:latin typeface="Times New Roman" panose="02020603050405020304" pitchFamily="18" charset="0"/>
              </a:rPr>
              <a:pPr eaLnBrk="0" hangingPunct="0">
                <a:spcBef>
                  <a:spcPct val="0"/>
                </a:spcBef>
                <a:buFontTx/>
                <a:buNone/>
              </a:pPr>
              <a:t>5</a:t>
            </a:fld>
            <a:endParaRPr lang="es-ES" altLang="en-US" sz="1400" dirty="0">
              <a:latin typeface="Times New Roman" panose="02020603050405020304" pitchFamily="18" charset="0"/>
            </a:endParaRPr>
          </a:p>
        </p:txBody>
      </p:sp>
    </p:spTree>
    <p:extLst>
      <p:ext uri="{BB962C8B-B14F-4D97-AF65-F5344CB8AC3E}">
        <p14:creationId xmlns:p14="http://schemas.microsoft.com/office/powerpoint/2010/main" val="2726427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40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0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403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403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40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8208912" cy="1143000"/>
          </a:xfrm>
          <a:solidFill>
            <a:schemeClr val="accent6">
              <a:lumMod val="20000"/>
              <a:lumOff val="80000"/>
            </a:schemeClr>
          </a:solidFill>
        </p:spPr>
        <p:txBody>
          <a:bodyPr>
            <a:normAutofit/>
          </a:bodyPr>
          <a:lstStyle/>
          <a:p>
            <a:r>
              <a:rPr lang="es-ES" sz="3200" dirty="0" smtClean="0"/>
              <a:t>REQUISITOS SUELDO EMPRESARIAL</a:t>
            </a:r>
            <a:endParaRPr lang="es-ES" sz="3200" dirty="0"/>
          </a:p>
        </p:txBody>
      </p:sp>
      <p:sp>
        <p:nvSpPr>
          <p:cNvPr id="3" name="2 Marcador de texto"/>
          <p:cNvSpPr>
            <a:spLocks noGrp="1"/>
          </p:cNvSpPr>
          <p:nvPr>
            <p:ph type="body" idx="1"/>
          </p:nvPr>
        </p:nvSpPr>
        <p:spPr>
          <a:xfrm>
            <a:off x="457200" y="1412776"/>
            <a:ext cx="4040188" cy="762099"/>
          </a:xfrm>
          <a:solidFill>
            <a:schemeClr val="accent3">
              <a:lumMod val="20000"/>
              <a:lumOff val="80000"/>
            </a:schemeClr>
          </a:solidFill>
        </p:spPr>
        <p:txBody>
          <a:bodyPr>
            <a:noAutofit/>
          </a:bodyPr>
          <a:lstStyle/>
          <a:p>
            <a:r>
              <a:rPr lang="es-ES" sz="2000" dirty="0" smtClean="0"/>
              <a:t>Circular 42 , año 1990, SII</a:t>
            </a:r>
            <a:endParaRPr lang="es-ES" sz="2000" dirty="0"/>
          </a:p>
        </p:txBody>
      </p:sp>
      <p:sp>
        <p:nvSpPr>
          <p:cNvPr id="4" name="3 Marcador de contenido"/>
          <p:cNvSpPr>
            <a:spLocks noGrp="1"/>
          </p:cNvSpPr>
          <p:nvPr>
            <p:ph sz="half" idx="2"/>
          </p:nvPr>
        </p:nvSpPr>
        <p:spPr>
          <a:xfrm>
            <a:off x="457200" y="2286024"/>
            <a:ext cx="4040188" cy="3951288"/>
          </a:xfrm>
        </p:spPr>
        <p:txBody>
          <a:bodyPr>
            <a:normAutofit lnSpcReduction="10000"/>
          </a:bodyPr>
          <a:lstStyle/>
          <a:p>
            <a:pPr>
              <a:lnSpc>
                <a:spcPct val="90000"/>
              </a:lnSpc>
              <a:buNone/>
            </a:pPr>
            <a:endParaRPr lang="es-ES_tradnl" altLang="es-CL" sz="1600" dirty="0">
              <a:solidFill>
                <a:srgbClr val="000099"/>
              </a:solidFill>
            </a:endParaRPr>
          </a:p>
          <a:p>
            <a:pPr>
              <a:lnSpc>
                <a:spcPct val="90000"/>
              </a:lnSpc>
              <a:buNone/>
            </a:pPr>
            <a:r>
              <a:rPr lang="es-ES_tradnl" altLang="es-CL" sz="1600" dirty="0">
                <a:solidFill>
                  <a:srgbClr val="000099"/>
                </a:solidFill>
              </a:rPr>
              <a:t>1	QUE  TRABAJEN  EFECTIVA Y </a:t>
            </a:r>
            <a:r>
              <a:rPr lang="es-ES_tradnl" altLang="es-CL" sz="1600" dirty="0" smtClean="0">
                <a:solidFill>
                  <a:srgbClr val="000099"/>
                </a:solidFill>
              </a:rPr>
              <a:t>PERMANENTEMENTE  </a:t>
            </a:r>
            <a:r>
              <a:rPr lang="es-ES_tradnl" altLang="es-CL" sz="1600" dirty="0">
                <a:solidFill>
                  <a:srgbClr val="000099"/>
                </a:solidFill>
              </a:rPr>
              <a:t>EN  LA EMPRESA </a:t>
            </a:r>
          </a:p>
          <a:p>
            <a:pPr>
              <a:lnSpc>
                <a:spcPct val="90000"/>
              </a:lnSpc>
              <a:buNone/>
            </a:pPr>
            <a:endParaRPr lang="es-ES_tradnl" altLang="es-CL" sz="1600" dirty="0">
              <a:solidFill>
                <a:srgbClr val="000099"/>
              </a:solidFill>
            </a:endParaRPr>
          </a:p>
          <a:p>
            <a:pPr>
              <a:lnSpc>
                <a:spcPct val="90000"/>
              </a:lnSpc>
              <a:buFontTx/>
              <a:buAutoNum type="arabicPlain" startAt="2"/>
            </a:pPr>
            <a:r>
              <a:rPr lang="es-ES_tradnl" altLang="es-CL" sz="1600" dirty="0">
                <a:solidFill>
                  <a:srgbClr val="000099"/>
                </a:solidFill>
              </a:rPr>
              <a:t>QUE SE EFECTÚEN COTIZACIONES PREVISIONALES  OBLIGATORIAS (Hasta </a:t>
            </a:r>
            <a:r>
              <a:rPr lang="es-ES_tradnl" altLang="es-CL" sz="1600" dirty="0" smtClean="0">
                <a:solidFill>
                  <a:srgbClr val="000099"/>
                </a:solidFill>
              </a:rPr>
              <a:t>80,2 </a:t>
            </a:r>
            <a:r>
              <a:rPr lang="es-ES_tradnl" altLang="es-CL" sz="1600" dirty="0">
                <a:solidFill>
                  <a:srgbClr val="000099"/>
                </a:solidFill>
              </a:rPr>
              <a:t>UF año </a:t>
            </a:r>
            <a:r>
              <a:rPr lang="es-ES_tradnl" altLang="es-CL" sz="1600" dirty="0" smtClean="0">
                <a:solidFill>
                  <a:srgbClr val="000099"/>
                </a:solidFill>
              </a:rPr>
              <a:t>2020)</a:t>
            </a:r>
            <a:endParaRPr lang="es-ES_tradnl" altLang="es-CL" sz="1600" dirty="0">
              <a:solidFill>
                <a:srgbClr val="000099"/>
              </a:solidFill>
            </a:endParaRPr>
          </a:p>
          <a:p>
            <a:pPr>
              <a:lnSpc>
                <a:spcPct val="90000"/>
              </a:lnSpc>
              <a:buFontTx/>
              <a:buAutoNum type="arabicPlain" startAt="2"/>
            </a:pPr>
            <a:endParaRPr lang="es-ES_tradnl" altLang="es-CL" sz="1600" dirty="0">
              <a:solidFill>
                <a:srgbClr val="000099"/>
              </a:solidFill>
            </a:endParaRPr>
          </a:p>
          <a:p>
            <a:pPr>
              <a:lnSpc>
                <a:spcPct val="90000"/>
              </a:lnSpc>
              <a:buNone/>
            </a:pPr>
            <a:r>
              <a:rPr lang="es-ES_tradnl" altLang="es-CL" sz="1600" dirty="0">
                <a:solidFill>
                  <a:srgbClr val="000099"/>
                </a:solidFill>
              </a:rPr>
              <a:t>3	QUE ESTAS SUMAS SE CONSIDEREN RENTAS DEL ART. 42 Nº 1, DE LA LEY DE LA RENTA</a:t>
            </a:r>
          </a:p>
          <a:p>
            <a:pPr>
              <a:lnSpc>
                <a:spcPct val="90000"/>
              </a:lnSpc>
              <a:buNone/>
            </a:pPr>
            <a:endParaRPr lang="es-ES_tradnl" altLang="es-CL" sz="1600" dirty="0">
              <a:solidFill>
                <a:srgbClr val="000099"/>
              </a:solidFill>
            </a:endParaRPr>
          </a:p>
          <a:p>
            <a:pPr>
              <a:lnSpc>
                <a:spcPct val="90000"/>
              </a:lnSpc>
              <a:buAutoNum type="arabicPlain" startAt="4"/>
            </a:pPr>
            <a:r>
              <a:rPr lang="es-ES_tradnl" altLang="es-CL" sz="1600" dirty="0" smtClean="0">
                <a:solidFill>
                  <a:srgbClr val="000099"/>
                </a:solidFill>
              </a:rPr>
              <a:t>QUE  </a:t>
            </a:r>
            <a:r>
              <a:rPr lang="es-ES_tradnl" altLang="es-CL" sz="1600" dirty="0">
                <a:solidFill>
                  <a:srgbClr val="000099"/>
                </a:solidFill>
              </a:rPr>
              <a:t>SE CONTABILICEN  EN  LOS PERÍODOS </a:t>
            </a:r>
            <a:r>
              <a:rPr lang="es-ES_tradnl" altLang="es-CL" sz="1600" dirty="0" smtClean="0">
                <a:solidFill>
                  <a:srgbClr val="000099"/>
                </a:solidFill>
              </a:rPr>
              <a:t>CORRESPONDIENTES</a:t>
            </a:r>
          </a:p>
          <a:p>
            <a:pPr marL="0" indent="0">
              <a:lnSpc>
                <a:spcPct val="90000"/>
              </a:lnSpc>
              <a:buNone/>
            </a:pPr>
            <a:endParaRPr lang="es-ES_tradnl" altLang="es-CL" sz="1600" dirty="0" smtClean="0">
              <a:solidFill>
                <a:srgbClr val="000099"/>
              </a:solidFill>
            </a:endParaRPr>
          </a:p>
          <a:p>
            <a:pPr>
              <a:lnSpc>
                <a:spcPct val="90000"/>
              </a:lnSpc>
              <a:buAutoNum type="arabicPlain" startAt="4"/>
            </a:pPr>
            <a:r>
              <a:rPr lang="es-ES_tradnl" altLang="es-CL" sz="1600" dirty="0" smtClean="0">
                <a:solidFill>
                  <a:srgbClr val="000099"/>
                </a:solidFill>
              </a:rPr>
              <a:t>APLICA A SOCIOS Y EMPRESARIOS INDIVIDUALES </a:t>
            </a:r>
            <a:endParaRPr lang="es-ES_tradnl" altLang="es-CL" sz="1600" dirty="0">
              <a:solidFill>
                <a:srgbClr val="000099"/>
              </a:solidFill>
            </a:endParaRPr>
          </a:p>
        </p:txBody>
      </p:sp>
      <p:sp>
        <p:nvSpPr>
          <p:cNvPr id="5" name="4 Marcador de texto"/>
          <p:cNvSpPr>
            <a:spLocks noGrp="1"/>
          </p:cNvSpPr>
          <p:nvPr>
            <p:ph type="body" sz="quarter" idx="3"/>
          </p:nvPr>
        </p:nvSpPr>
        <p:spPr>
          <a:xfrm>
            <a:off x="4645025" y="1412776"/>
            <a:ext cx="4041775" cy="762099"/>
          </a:xfrm>
          <a:solidFill>
            <a:schemeClr val="accent5">
              <a:lumMod val="20000"/>
              <a:lumOff val="80000"/>
            </a:schemeClr>
          </a:solidFill>
        </p:spPr>
        <p:txBody>
          <a:bodyPr>
            <a:normAutofit fontScale="25000" lnSpcReduction="20000"/>
          </a:bodyPr>
          <a:lstStyle/>
          <a:p>
            <a:endParaRPr lang="es-ES" sz="8000" dirty="0" smtClean="0"/>
          </a:p>
          <a:p>
            <a:endParaRPr lang="es-ES" sz="8000" dirty="0" smtClean="0"/>
          </a:p>
          <a:p>
            <a:endParaRPr lang="es-ES" sz="8000" dirty="0"/>
          </a:p>
          <a:p>
            <a:endParaRPr lang="es-ES" sz="8000" dirty="0" smtClean="0"/>
          </a:p>
          <a:p>
            <a:endParaRPr lang="es-ES" sz="8000" dirty="0"/>
          </a:p>
          <a:p>
            <a:endParaRPr lang="es-ES" sz="8000" dirty="0" smtClean="0"/>
          </a:p>
          <a:p>
            <a:r>
              <a:rPr lang="es-ES" sz="8000" dirty="0" smtClean="0"/>
              <a:t>Circular 53, año 2020, SII</a:t>
            </a:r>
            <a:endParaRPr lang="es-ES" dirty="0"/>
          </a:p>
        </p:txBody>
      </p:sp>
      <p:sp>
        <p:nvSpPr>
          <p:cNvPr id="8" name="3 Marcador de contenido"/>
          <p:cNvSpPr>
            <a:spLocks noGrp="1"/>
          </p:cNvSpPr>
          <p:nvPr>
            <p:ph sz="half" idx="2"/>
          </p:nvPr>
        </p:nvSpPr>
        <p:spPr>
          <a:xfrm>
            <a:off x="4708276" y="2276872"/>
            <a:ext cx="4040188" cy="3951288"/>
          </a:xfrm>
        </p:spPr>
        <p:txBody>
          <a:bodyPr>
            <a:normAutofit/>
          </a:bodyPr>
          <a:lstStyle/>
          <a:p>
            <a:pPr>
              <a:lnSpc>
                <a:spcPct val="90000"/>
              </a:lnSpc>
              <a:buNone/>
            </a:pPr>
            <a:endParaRPr lang="es-ES_tradnl" altLang="es-CL" sz="1600" dirty="0">
              <a:solidFill>
                <a:srgbClr val="000099"/>
              </a:solidFill>
            </a:endParaRPr>
          </a:p>
          <a:p>
            <a:pPr>
              <a:lnSpc>
                <a:spcPct val="90000"/>
              </a:lnSpc>
              <a:buNone/>
            </a:pPr>
            <a:r>
              <a:rPr lang="es-ES_tradnl" altLang="es-CL" sz="1600" dirty="0">
                <a:solidFill>
                  <a:srgbClr val="000099"/>
                </a:solidFill>
              </a:rPr>
              <a:t>1	QUE  TRABAJEN  </a:t>
            </a:r>
            <a:r>
              <a:rPr lang="es-ES_tradnl" altLang="es-CL" sz="1600" dirty="0" smtClean="0">
                <a:solidFill>
                  <a:srgbClr val="000099"/>
                </a:solidFill>
              </a:rPr>
              <a:t>EFECTIVAMENTE  </a:t>
            </a:r>
            <a:r>
              <a:rPr lang="es-ES_tradnl" altLang="es-CL" sz="1600" dirty="0">
                <a:solidFill>
                  <a:srgbClr val="000099"/>
                </a:solidFill>
              </a:rPr>
              <a:t>EN  LA EMPRESA </a:t>
            </a:r>
          </a:p>
          <a:p>
            <a:pPr>
              <a:lnSpc>
                <a:spcPct val="90000"/>
              </a:lnSpc>
              <a:buNone/>
            </a:pPr>
            <a:endParaRPr lang="es-ES_tradnl" altLang="es-CL" sz="1600" dirty="0">
              <a:solidFill>
                <a:srgbClr val="000099"/>
              </a:solidFill>
            </a:endParaRPr>
          </a:p>
          <a:p>
            <a:pPr>
              <a:lnSpc>
                <a:spcPct val="90000"/>
              </a:lnSpc>
              <a:buFontTx/>
              <a:buAutoNum type="arabicPlain" startAt="2"/>
            </a:pPr>
            <a:r>
              <a:rPr lang="es-ES_tradnl" altLang="es-CL" sz="1600" dirty="0" smtClean="0">
                <a:solidFill>
                  <a:srgbClr val="000099"/>
                </a:solidFill>
              </a:rPr>
              <a:t>REMUNERACIÓN RAZONABLEMENTE PROPORCIONADA</a:t>
            </a:r>
            <a:endParaRPr lang="es-ES_tradnl" altLang="es-CL" sz="1600" dirty="0">
              <a:solidFill>
                <a:srgbClr val="000099"/>
              </a:solidFill>
            </a:endParaRPr>
          </a:p>
          <a:p>
            <a:pPr>
              <a:lnSpc>
                <a:spcPct val="90000"/>
              </a:lnSpc>
              <a:buFontTx/>
              <a:buAutoNum type="arabicPlain" startAt="2"/>
            </a:pPr>
            <a:endParaRPr lang="es-ES_tradnl" altLang="es-CL" sz="1600" dirty="0">
              <a:solidFill>
                <a:srgbClr val="000099"/>
              </a:solidFill>
            </a:endParaRPr>
          </a:p>
          <a:p>
            <a:pPr>
              <a:lnSpc>
                <a:spcPct val="90000"/>
              </a:lnSpc>
              <a:buAutoNum type="arabicPlain" startAt="3"/>
            </a:pPr>
            <a:r>
              <a:rPr lang="es-ES_tradnl" altLang="es-CL" sz="1600" dirty="0" smtClean="0">
                <a:solidFill>
                  <a:srgbClr val="000099"/>
                </a:solidFill>
              </a:rPr>
              <a:t>QUE </a:t>
            </a:r>
            <a:r>
              <a:rPr lang="es-ES_tradnl" altLang="es-CL" sz="1600" dirty="0">
                <a:solidFill>
                  <a:srgbClr val="000099"/>
                </a:solidFill>
              </a:rPr>
              <a:t>ESTAS SUMAS SE CONSIDEREN RENTAS DEL ART. 42 Nº 1, DE LA LEY DE LA </a:t>
            </a:r>
            <a:r>
              <a:rPr lang="es-ES_tradnl" altLang="es-CL" sz="1600" dirty="0" smtClean="0">
                <a:solidFill>
                  <a:srgbClr val="000099"/>
                </a:solidFill>
              </a:rPr>
              <a:t>RENTA</a:t>
            </a:r>
          </a:p>
          <a:p>
            <a:pPr marL="0" indent="0">
              <a:lnSpc>
                <a:spcPct val="90000"/>
              </a:lnSpc>
              <a:buNone/>
            </a:pPr>
            <a:endParaRPr lang="es-ES_tradnl" altLang="es-CL" sz="1600" dirty="0">
              <a:solidFill>
                <a:srgbClr val="000099"/>
              </a:solidFill>
            </a:endParaRPr>
          </a:p>
          <a:p>
            <a:pPr>
              <a:lnSpc>
                <a:spcPct val="90000"/>
              </a:lnSpc>
              <a:buNone/>
            </a:pPr>
            <a:r>
              <a:rPr lang="es-ES_tradnl" altLang="es-CL" sz="1600" dirty="0" smtClean="0">
                <a:solidFill>
                  <a:srgbClr val="000099"/>
                </a:solidFill>
              </a:rPr>
              <a:t>4     </a:t>
            </a:r>
            <a:r>
              <a:rPr lang="es-ES_tradnl" altLang="es-CL" sz="1600" dirty="0">
                <a:solidFill>
                  <a:srgbClr val="000099"/>
                </a:solidFill>
              </a:rPr>
              <a:t>APLICA A </a:t>
            </a:r>
            <a:r>
              <a:rPr lang="es-ES_tradnl" altLang="es-CL" sz="1600" dirty="0" smtClean="0">
                <a:solidFill>
                  <a:srgbClr val="000099"/>
                </a:solidFill>
              </a:rPr>
              <a:t>SOCIOS, </a:t>
            </a:r>
            <a:r>
              <a:rPr lang="es-ES_tradnl" altLang="es-CL" sz="1600" dirty="0">
                <a:solidFill>
                  <a:srgbClr val="000099"/>
                </a:solidFill>
              </a:rPr>
              <a:t>EMPRESARIOS INDIVIDUALES </a:t>
            </a:r>
            <a:r>
              <a:rPr lang="es-ES_tradnl" altLang="es-CL" sz="1600" dirty="0" smtClean="0">
                <a:solidFill>
                  <a:srgbClr val="000099"/>
                </a:solidFill>
              </a:rPr>
              <a:t>Y ACCIONISTAS</a:t>
            </a:r>
            <a:endParaRPr lang="es-ES_tradnl" altLang="es-CL" sz="1600" dirty="0">
              <a:solidFill>
                <a:srgbClr val="000099"/>
              </a:solidFill>
            </a:endParaRPr>
          </a:p>
          <a:p>
            <a:pPr>
              <a:lnSpc>
                <a:spcPct val="90000"/>
              </a:lnSpc>
              <a:buNone/>
            </a:pPr>
            <a:endParaRPr lang="es-ES_tradnl" altLang="es-CL" sz="1600" dirty="0">
              <a:solidFill>
                <a:srgbClr val="000099"/>
              </a:solidFill>
            </a:endParaRPr>
          </a:p>
          <a:p>
            <a:pPr>
              <a:lnSpc>
                <a:spcPct val="90000"/>
              </a:lnSpc>
              <a:buNone/>
            </a:pPr>
            <a:r>
              <a:rPr lang="es-ES_tradnl" altLang="es-CL" sz="1600" dirty="0" smtClean="0">
                <a:solidFill>
                  <a:srgbClr val="000099"/>
                </a:solidFill>
              </a:rPr>
              <a:t> </a:t>
            </a:r>
            <a:endParaRPr lang="es-ES_tradnl" altLang="es-CL" sz="1600" dirty="0">
              <a:solidFill>
                <a:srgbClr val="000099"/>
              </a:solidFill>
            </a:endParaRPr>
          </a:p>
        </p:txBody>
      </p:sp>
    </p:spTree>
    <p:extLst>
      <p:ext uri="{BB962C8B-B14F-4D97-AF65-F5344CB8AC3E}">
        <p14:creationId xmlns:p14="http://schemas.microsoft.com/office/powerpoint/2010/main" val="29678803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lumMod val="20000"/>
              <a:lumOff val="80000"/>
            </a:schemeClr>
          </a:solidFill>
        </p:spPr>
        <p:txBody>
          <a:bodyPr>
            <a:normAutofit/>
          </a:bodyPr>
          <a:lstStyle/>
          <a:p>
            <a:r>
              <a:rPr lang="es-ES" dirty="0">
                <a:solidFill>
                  <a:srgbClr val="C00000"/>
                </a:solidFill>
              </a:rPr>
              <a:t>Sueldo empresarial y cotizaciones previsionales</a:t>
            </a:r>
            <a:br>
              <a:rPr lang="es-ES" dirty="0">
                <a:solidFill>
                  <a:srgbClr val="C00000"/>
                </a:solidFill>
              </a:rPr>
            </a:br>
            <a:endParaRPr lang="es-ES" dirty="0"/>
          </a:p>
        </p:txBody>
      </p:sp>
      <p:sp>
        <p:nvSpPr>
          <p:cNvPr id="3" name="2 Marcador de contenido"/>
          <p:cNvSpPr>
            <a:spLocks noGrp="1"/>
          </p:cNvSpPr>
          <p:nvPr>
            <p:ph idx="1"/>
          </p:nvPr>
        </p:nvSpPr>
        <p:spPr/>
        <p:txBody>
          <a:bodyPr>
            <a:normAutofit fontScale="47500" lnSpcReduction="20000"/>
          </a:bodyPr>
          <a:lstStyle/>
          <a:p>
            <a:r>
              <a:rPr lang="es-ES" dirty="0"/>
              <a:t>El artículo 31 de la LIR </a:t>
            </a:r>
            <a:r>
              <a:rPr lang="es-ES" b="1" dirty="0">
                <a:solidFill>
                  <a:srgbClr val="C00000"/>
                </a:solidFill>
              </a:rPr>
              <a:t>no exige</a:t>
            </a:r>
            <a:r>
              <a:rPr lang="es-ES" dirty="0"/>
              <a:t>, como requisito para deducir el gasto, el pago de cotizaciones respecto del sueldo empresarial</a:t>
            </a:r>
            <a:r>
              <a:rPr lang="es-ES" dirty="0" smtClean="0"/>
              <a:t>.</a:t>
            </a:r>
          </a:p>
          <a:p>
            <a:endParaRPr lang="es-ES" dirty="0"/>
          </a:p>
          <a:p>
            <a:r>
              <a:rPr lang="es-ES" dirty="0"/>
              <a:t>El propietario de la empresa, titular de la remuneración por sueldo empresarial, si así lo decide, debe efectuar cotizaciones de acuerdo a las reglas previsionales pertinentes</a:t>
            </a:r>
            <a:r>
              <a:rPr lang="es-ES" dirty="0" smtClean="0"/>
              <a:t>.</a:t>
            </a:r>
          </a:p>
          <a:p>
            <a:endParaRPr lang="es-ES" dirty="0"/>
          </a:p>
          <a:p>
            <a:r>
              <a:rPr lang="es-ES" dirty="0"/>
              <a:t>La base imponible para el cálculo del impuesto único de segunda categoría está constituida por la remuneración, que corresponde al sueldo empresarial, del cual se pueden rebajar las cotizaciones previsionales de acuerdo a las normas previsionales respectivas, atendiendo a los criterios y topes dispuestos para los trabajadores dependientes</a:t>
            </a:r>
            <a:r>
              <a:rPr lang="es-ES" dirty="0" smtClean="0"/>
              <a:t>.</a:t>
            </a:r>
          </a:p>
          <a:p>
            <a:endParaRPr lang="es-ES" dirty="0"/>
          </a:p>
          <a:p>
            <a:r>
              <a:rPr lang="es-ES" dirty="0" smtClean="0"/>
              <a:t>El </a:t>
            </a:r>
            <a:r>
              <a:rPr lang="es-ES" dirty="0"/>
              <a:t>monto por concepto de seguro social contra riesgos de accidentes del trabajo y enfermedades profesionales de la Ley N° 16.744 no constituye una deducción de aquellas que autoriza el N° 1 del artículo 42 de la LIR para la determinación del impuesto de segunda categoría</a:t>
            </a:r>
            <a:r>
              <a:rPr lang="es-ES" dirty="0" smtClean="0"/>
              <a:t>.</a:t>
            </a:r>
          </a:p>
          <a:p>
            <a:pPr marL="0" indent="0">
              <a:buNone/>
            </a:pPr>
            <a:endParaRPr lang="es-ES" dirty="0"/>
          </a:p>
          <a:p>
            <a:r>
              <a:rPr lang="es-ES" dirty="0" smtClean="0"/>
              <a:t>El </a:t>
            </a:r>
            <a:r>
              <a:rPr lang="es-ES" dirty="0"/>
              <a:t>sueldo empresarial se acepta como gasto en la medida que la remuneración sea razonablemente proporcionada, esto es, corresponda a una remuneración de mercado, y siempre que los beneficiarios de tales remuneraciones efectivamente trabajen en la empresa. </a:t>
            </a:r>
          </a:p>
          <a:p>
            <a:endParaRPr lang="es-ES" dirty="0"/>
          </a:p>
        </p:txBody>
      </p:sp>
      <p:sp>
        <p:nvSpPr>
          <p:cNvPr id="4" name="3 Marcador de texto"/>
          <p:cNvSpPr>
            <a:spLocks noGrp="1"/>
          </p:cNvSpPr>
          <p:nvPr>
            <p:ph type="body" sz="half" idx="2"/>
          </p:nvPr>
        </p:nvSpPr>
        <p:spPr>
          <a:xfrm>
            <a:off x="457200" y="1435101"/>
            <a:ext cx="3394720" cy="913780"/>
          </a:xfrm>
        </p:spPr>
        <p:txBody>
          <a:bodyPr>
            <a:normAutofit/>
          </a:bodyPr>
          <a:lstStyle/>
          <a:p>
            <a:r>
              <a:rPr lang="es-ES" sz="1600" b="1" u="sng" dirty="0">
                <a:solidFill>
                  <a:srgbClr val="0033CC"/>
                </a:solidFill>
              </a:rPr>
              <a:t>Oficio </a:t>
            </a:r>
            <a:r>
              <a:rPr lang="es-ES" sz="1600" b="1" u="sng" dirty="0" smtClean="0">
                <a:solidFill>
                  <a:srgbClr val="0033CC"/>
                </a:solidFill>
              </a:rPr>
              <a:t>N°1452 del 04/06/2021, SII</a:t>
            </a:r>
            <a:endParaRPr lang="es-ES" sz="1600" b="1" u="sng" dirty="0">
              <a:solidFill>
                <a:srgbClr val="0033CC"/>
              </a:solidFill>
            </a:endParaRPr>
          </a:p>
        </p:txBody>
      </p:sp>
    </p:spTree>
    <p:extLst>
      <p:ext uri="{BB962C8B-B14F-4D97-AF65-F5344CB8AC3E}">
        <p14:creationId xmlns:p14="http://schemas.microsoft.com/office/powerpoint/2010/main" val="3952355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accent6">
              <a:lumMod val="20000"/>
              <a:lumOff val="80000"/>
            </a:schemeClr>
          </a:solidFill>
        </p:spPr>
        <p:txBody>
          <a:bodyPr>
            <a:normAutofit/>
          </a:bodyPr>
          <a:lstStyle/>
          <a:p>
            <a:r>
              <a:rPr lang="es-ES" dirty="0">
                <a:solidFill>
                  <a:srgbClr val="C00000"/>
                </a:solidFill>
              </a:rPr>
              <a:t>Requisitos del sueldo empresarial</a:t>
            </a:r>
            <a:br>
              <a:rPr lang="es-ES" dirty="0">
                <a:solidFill>
                  <a:srgbClr val="C00000"/>
                </a:solidFill>
              </a:rPr>
            </a:br>
            <a:endParaRPr lang="es-ES" dirty="0"/>
          </a:p>
        </p:txBody>
      </p:sp>
      <p:sp>
        <p:nvSpPr>
          <p:cNvPr id="3" name="2 Marcador de contenido"/>
          <p:cNvSpPr>
            <a:spLocks noGrp="1"/>
          </p:cNvSpPr>
          <p:nvPr>
            <p:ph idx="1"/>
          </p:nvPr>
        </p:nvSpPr>
        <p:spPr/>
        <p:txBody>
          <a:bodyPr>
            <a:normAutofit fontScale="55000" lnSpcReduction="20000"/>
          </a:bodyPr>
          <a:lstStyle/>
          <a:p>
            <a:pPr marL="0" indent="0">
              <a:buNone/>
            </a:pPr>
            <a:r>
              <a:rPr lang="es-ES" dirty="0"/>
              <a:t>Se complementa el Oficio Nº 2717 de 2020, sobre gasto tributario por sueldo empresarial: </a:t>
            </a:r>
            <a:endParaRPr lang="es-ES" dirty="0" smtClean="0"/>
          </a:p>
          <a:p>
            <a:pPr marL="0" indent="0">
              <a:buNone/>
            </a:pPr>
            <a:endParaRPr lang="es-ES" dirty="0" smtClean="0"/>
          </a:p>
          <a:p>
            <a:pPr marL="0" indent="0">
              <a:buNone/>
            </a:pPr>
            <a:r>
              <a:rPr lang="es-ES" dirty="0" smtClean="0"/>
              <a:t>1</a:t>
            </a:r>
            <a:r>
              <a:rPr lang="es-ES" dirty="0"/>
              <a:t>) Se eliminó el límite que permitía deducir como gasto tributario solo hasta el monto del sueldo empresarial que hubiera estado afecto a cotizaciones previsionales obligatorias; </a:t>
            </a:r>
            <a:endParaRPr lang="es-ES" dirty="0" smtClean="0"/>
          </a:p>
          <a:p>
            <a:pPr marL="0" indent="0">
              <a:buNone/>
            </a:pPr>
            <a:endParaRPr lang="es-ES" dirty="0" smtClean="0"/>
          </a:p>
          <a:p>
            <a:pPr marL="0" indent="0">
              <a:buNone/>
            </a:pPr>
            <a:r>
              <a:rPr lang="es-ES" dirty="0" smtClean="0"/>
              <a:t>2</a:t>
            </a:r>
            <a:r>
              <a:rPr lang="es-ES" dirty="0"/>
              <a:t>) El único requisito es que el sueldo empresarial sea razonablemente proporcionado a la importancia de la empresa, a las rentas declaradas, a los servicios prestados y a la rentabilidad del capital. </a:t>
            </a:r>
            <a:endParaRPr lang="es-ES" dirty="0" smtClean="0"/>
          </a:p>
          <a:p>
            <a:pPr marL="0" indent="0">
              <a:buNone/>
            </a:pPr>
            <a:endParaRPr lang="es-ES" dirty="0" smtClean="0"/>
          </a:p>
          <a:p>
            <a:pPr marL="0" indent="0">
              <a:buNone/>
            </a:pPr>
            <a:r>
              <a:rPr lang="es-ES" dirty="0" smtClean="0"/>
              <a:t>3</a:t>
            </a:r>
            <a:r>
              <a:rPr lang="es-ES" dirty="0"/>
              <a:t>) Si el titular del sueldo empresarial efectúa cotizaciones previsionales por dichas rentas, dichas cotizaciones podrán ser consideradas como deducciones a la base imponible del impuesto único. </a:t>
            </a:r>
            <a:endParaRPr lang="es-ES" dirty="0" smtClean="0"/>
          </a:p>
          <a:p>
            <a:pPr marL="0" indent="0">
              <a:buNone/>
            </a:pPr>
            <a:endParaRPr lang="es-ES" dirty="0" smtClean="0"/>
          </a:p>
          <a:p>
            <a:pPr marL="0" indent="0">
              <a:buNone/>
            </a:pPr>
            <a:r>
              <a:rPr lang="es-ES" dirty="0" smtClean="0"/>
              <a:t>4</a:t>
            </a:r>
            <a:r>
              <a:rPr lang="es-ES" dirty="0"/>
              <a:t>) El sueldo empresarial puede ser percibido también por un accionista de una sociedad de capital que efectivamente trabaje en la empresa.</a:t>
            </a:r>
          </a:p>
        </p:txBody>
      </p:sp>
      <p:sp>
        <p:nvSpPr>
          <p:cNvPr id="4" name="3 Marcador de texto"/>
          <p:cNvSpPr>
            <a:spLocks noGrp="1"/>
          </p:cNvSpPr>
          <p:nvPr>
            <p:ph type="body" sz="half" idx="2"/>
          </p:nvPr>
        </p:nvSpPr>
        <p:spPr>
          <a:xfrm>
            <a:off x="457200" y="1435100"/>
            <a:ext cx="3106688" cy="1201811"/>
          </a:xfrm>
          <a:ln>
            <a:noFill/>
          </a:ln>
        </p:spPr>
        <p:txBody>
          <a:bodyPr>
            <a:normAutofit/>
          </a:bodyPr>
          <a:lstStyle/>
          <a:p>
            <a:r>
              <a:rPr lang="es-ES" sz="1600" b="1" u="sng" dirty="0">
                <a:solidFill>
                  <a:srgbClr val="0033CC"/>
                </a:solidFill>
                <a:hlinkClick r:id="rId2"/>
              </a:rPr>
              <a:t>Oficio </a:t>
            </a:r>
            <a:r>
              <a:rPr lang="es-ES" sz="1600" b="1" u="sng" dirty="0" smtClean="0">
                <a:solidFill>
                  <a:srgbClr val="0033CC"/>
                </a:solidFill>
                <a:hlinkClick r:id="rId2"/>
              </a:rPr>
              <a:t>N°780 del 25/03/202</a:t>
            </a:r>
            <a:r>
              <a:rPr lang="es-ES" sz="1600" b="1" u="sng" dirty="0" smtClean="0">
                <a:solidFill>
                  <a:srgbClr val="0033CC"/>
                </a:solidFill>
              </a:rPr>
              <a:t>1, SII</a:t>
            </a:r>
            <a:endParaRPr lang="es-ES" sz="1600" b="1" u="sng" dirty="0">
              <a:solidFill>
                <a:srgbClr val="0033CC"/>
              </a:solidFill>
            </a:endParaRPr>
          </a:p>
        </p:txBody>
      </p:sp>
    </p:spTree>
    <p:extLst>
      <p:ext uri="{BB962C8B-B14F-4D97-AF65-F5344CB8AC3E}">
        <p14:creationId xmlns:p14="http://schemas.microsoft.com/office/powerpoint/2010/main" val="2257376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22734"/>
            <a:ext cx="3008313" cy="1162050"/>
          </a:xfrm>
          <a:solidFill>
            <a:schemeClr val="accent6">
              <a:lumMod val="20000"/>
              <a:lumOff val="80000"/>
            </a:schemeClr>
          </a:solidFill>
        </p:spPr>
        <p:txBody>
          <a:bodyPr>
            <a:normAutofit fontScale="90000"/>
          </a:bodyPr>
          <a:lstStyle/>
          <a:p>
            <a:r>
              <a:rPr lang="es-ES" dirty="0">
                <a:solidFill>
                  <a:srgbClr val="C00000"/>
                </a:solidFill>
              </a:rPr>
              <a:t>Sueldo empresarial como gasto necesario para producir la renta</a:t>
            </a:r>
            <a:br>
              <a:rPr lang="es-ES" dirty="0">
                <a:solidFill>
                  <a:srgbClr val="C00000"/>
                </a:solidFill>
              </a:rPr>
            </a:br>
            <a:endParaRPr lang="es-ES" dirty="0"/>
          </a:p>
        </p:txBody>
      </p:sp>
      <p:sp>
        <p:nvSpPr>
          <p:cNvPr id="3" name="2 Marcador de contenido"/>
          <p:cNvSpPr>
            <a:spLocks noGrp="1"/>
          </p:cNvSpPr>
          <p:nvPr>
            <p:ph idx="1"/>
          </p:nvPr>
        </p:nvSpPr>
        <p:spPr/>
        <p:txBody>
          <a:bodyPr>
            <a:normAutofit/>
          </a:bodyPr>
          <a:lstStyle/>
          <a:p>
            <a:pPr marL="0" indent="0">
              <a:buNone/>
            </a:pPr>
            <a:r>
              <a:rPr lang="es-ES" sz="1800" dirty="0" smtClean="0"/>
              <a:t>Se </a:t>
            </a:r>
            <a:r>
              <a:rPr lang="es-ES" sz="1800" dirty="0"/>
              <a:t>acepta como gasto tributario </a:t>
            </a:r>
            <a:r>
              <a:rPr lang="es-ES" sz="1800" dirty="0" smtClean="0"/>
              <a:t>la </a:t>
            </a:r>
            <a:r>
              <a:rPr lang="es-ES" sz="1800" dirty="0"/>
              <a:t>remuneración de los propietarios de empresas individuales, empresas individuales de responsabilidad limitada, y sociedades de personas. </a:t>
            </a:r>
            <a:endParaRPr lang="es-ES" sz="1800" dirty="0" smtClean="0"/>
          </a:p>
          <a:p>
            <a:pPr marL="0" indent="0">
              <a:buNone/>
            </a:pPr>
            <a:endParaRPr lang="es-ES" sz="1800" dirty="0" smtClean="0"/>
          </a:p>
          <a:p>
            <a:pPr marL="0" indent="0">
              <a:buNone/>
            </a:pPr>
            <a:r>
              <a:rPr lang="es-ES" sz="1800" dirty="0" smtClean="0"/>
              <a:t>Lo </a:t>
            </a:r>
            <a:r>
              <a:rPr lang="es-ES" sz="1800" dirty="0"/>
              <a:t>anterior, en la medida que se trate de remuneraciones razonablemente proporcionadas y siempre que los beneficiarios de tales remuneraciones efectivamente trabajen en la empresa. </a:t>
            </a:r>
            <a:endParaRPr lang="es-ES" sz="1800" dirty="0" smtClean="0"/>
          </a:p>
          <a:p>
            <a:pPr marL="0" indent="0">
              <a:buNone/>
            </a:pPr>
            <a:endParaRPr lang="es-ES" sz="1800" dirty="0" smtClean="0"/>
          </a:p>
          <a:p>
            <a:pPr marL="0" indent="0">
              <a:buNone/>
            </a:pPr>
            <a:r>
              <a:rPr lang="es-ES" sz="1800" dirty="0" smtClean="0"/>
              <a:t>Se </a:t>
            </a:r>
            <a:r>
              <a:rPr lang="es-ES" sz="1800" dirty="0"/>
              <a:t>eliminó el límite que permitía deducir como gasto tributario sólo hasta el monto que hubiera estado afecto a cotizaciones previsionales obligatorias.</a:t>
            </a:r>
          </a:p>
        </p:txBody>
      </p:sp>
      <p:sp>
        <p:nvSpPr>
          <p:cNvPr id="4" name="3 Marcador de texto"/>
          <p:cNvSpPr>
            <a:spLocks noGrp="1"/>
          </p:cNvSpPr>
          <p:nvPr>
            <p:ph type="body" sz="half" idx="2"/>
          </p:nvPr>
        </p:nvSpPr>
        <p:spPr>
          <a:xfrm>
            <a:off x="457200" y="1507108"/>
            <a:ext cx="3008313" cy="1561852"/>
          </a:xfrm>
        </p:spPr>
        <p:txBody>
          <a:bodyPr>
            <a:normAutofit/>
          </a:bodyPr>
          <a:lstStyle/>
          <a:p>
            <a:r>
              <a:rPr lang="es-ES" sz="1600" b="1" u="sng" dirty="0">
                <a:solidFill>
                  <a:srgbClr val="0033CC"/>
                </a:solidFill>
                <a:hlinkClick r:id="rId2"/>
              </a:rPr>
              <a:t>Oficio </a:t>
            </a:r>
            <a:r>
              <a:rPr lang="es-ES" sz="1600" b="1" u="sng" dirty="0" smtClean="0">
                <a:solidFill>
                  <a:srgbClr val="0033CC"/>
                </a:solidFill>
                <a:hlinkClick r:id="rId2"/>
              </a:rPr>
              <a:t>N°2717 del 23/11/2020</a:t>
            </a:r>
            <a:r>
              <a:rPr lang="es-ES" sz="1600" b="1" u="sng" dirty="0" smtClean="0">
                <a:solidFill>
                  <a:srgbClr val="0033CC"/>
                </a:solidFill>
              </a:rPr>
              <a:t>, SII</a:t>
            </a:r>
            <a:endParaRPr lang="es-ES" sz="1600" b="1" u="sng" dirty="0">
              <a:solidFill>
                <a:srgbClr val="0033CC"/>
              </a:solidFill>
            </a:endParaRPr>
          </a:p>
        </p:txBody>
      </p:sp>
    </p:spTree>
    <p:extLst>
      <p:ext uri="{BB962C8B-B14F-4D97-AF65-F5344CB8AC3E}">
        <p14:creationId xmlns:p14="http://schemas.microsoft.com/office/powerpoint/2010/main" val="2110707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2466</TotalTime>
  <Words>2513</Words>
  <Application>Microsoft Office PowerPoint</Application>
  <PresentationFormat>Presentación en pantalla (4:3)</PresentationFormat>
  <Paragraphs>206</Paragraphs>
  <Slides>26</Slides>
  <Notes>2</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Tema de Office</vt:lpstr>
      <vt:lpstr>Presentación de PowerPoint</vt:lpstr>
      <vt:lpstr>SUELDO EMPRESARIAL Y HONORARIOS  DE LOS PROPIETARIOS</vt:lpstr>
      <vt:lpstr>Presentación de PowerPoint</vt:lpstr>
      <vt:lpstr>SUELDO EMPRESARIAL</vt:lpstr>
      <vt:lpstr>SUELDO EMPRESARIAL</vt:lpstr>
      <vt:lpstr>REQUISITOS SUELDO EMPRESARIAL</vt:lpstr>
      <vt:lpstr>Sueldo empresarial y cotizaciones previsionales </vt:lpstr>
      <vt:lpstr>Requisitos del sueldo empresarial </vt:lpstr>
      <vt:lpstr>Sueldo empresarial como gasto necesario para producir la renta </vt:lpstr>
      <vt:lpstr>COMENTARIOS  LABORALES Y PREVISIONALES</vt:lpstr>
      <vt:lpstr>Concepto de remuneración  No es Remuneración</vt:lpstr>
      <vt:lpstr>Definición de TRABAJADOR </vt:lpstr>
      <vt:lpstr>CONTRATO DE TRABAJO </vt:lpstr>
      <vt:lpstr>Socio con facultades de administración sin ser mayoritario, se considera trabajador.</vt:lpstr>
      <vt:lpstr>Vínculo de subordinación y dependencia en el caso de socios con sueldo empresarial </vt:lpstr>
      <vt:lpstr>HONORARIOS  por prestación de servicios personales</vt:lpstr>
      <vt:lpstr>Honorarios de los socios, accionistas o empresario individual </vt:lpstr>
      <vt:lpstr>  Honorarios de socios o accionistas  </vt:lpstr>
      <vt:lpstr>Sueldo empresarial u honorarios de socia pensionada</vt:lpstr>
      <vt:lpstr>Diferencia en tratamiento tributario de indemnizaciones pagadas a un ejecutivo y a un accionista que trabaja en la empresa</vt:lpstr>
      <vt:lpstr>REMUNERACIONES DE LOS RELACIONADOS</vt:lpstr>
      <vt:lpstr>REMUNERACIONES RELACIONADOS </vt:lpstr>
      <vt:lpstr>Remuneraciones  del cónyuge, conviviente civil  o sus hijos</vt:lpstr>
      <vt:lpstr> Honorarios  por prestación de servicios personales </vt:lpstr>
      <vt:lpstr>Remuneraciones pagadas a cónyuge, por contribuyente del Art. 42 N° 2 de la LIR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Familia Contreras</dc:creator>
  <cp:lastModifiedBy>Familia Contreras</cp:lastModifiedBy>
  <cp:revision>47</cp:revision>
  <dcterms:created xsi:type="dcterms:W3CDTF">2021-07-14T15:52:24Z</dcterms:created>
  <dcterms:modified xsi:type="dcterms:W3CDTF">2021-09-23T12:10:01Z</dcterms:modified>
</cp:coreProperties>
</file>